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55" r:id="rId2"/>
    <p:sldId id="2620" r:id="rId3"/>
    <p:sldId id="257" r:id="rId4"/>
    <p:sldId id="258" r:id="rId5"/>
    <p:sldId id="384" r:id="rId6"/>
    <p:sldId id="359" r:id="rId7"/>
    <p:sldId id="259" r:id="rId8"/>
    <p:sldId id="260" r:id="rId9"/>
    <p:sldId id="345" r:id="rId10"/>
    <p:sldId id="2626" r:id="rId11"/>
    <p:sldId id="2621" r:id="rId12"/>
    <p:sldId id="2632" r:id="rId13"/>
    <p:sldId id="2631" r:id="rId14"/>
    <p:sldId id="262" r:id="rId15"/>
    <p:sldId id="2627" r:id="rId16"/>
    <p:sldId id="2628" r:id="rId17"/>
    <p:sldId id="268" r:id="rId18"/>
    <p:sldId id="2630" r:id="rId19"/>
    <p:sldId id="332" r:id="rId20"/>
    <p:sldId id="2622" r:id="rId21"/>
    <p:sldId id="2623" r:id="rId22"/>
    <p:sldId id="2624" r:id="rId23"/>
    <p:sldId id="2625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92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C74B18-EA2B-4CF2-B32B-46DCED78585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BD304A20-9CDD-4D91-8BFB-9BCA4A75BD14}">
      <dgm:prSet custT="1"/>
      <dgm:spPr>
        <a:solidFill>
          <a:srgbClr val="DFF1EF"/>
        </a:solidFill>
        <a:ln>
          <a:noFill/>
        </a:ln>
      </dgm:spPr>
      <dgm:t>
        <a:bodyPr/>
        <a:lstStyle/>
        <a:p>
          <a:pPr rtl="0"/>
          <a:r>
            <a:rPr lang="id-ID" sz="1400" b="1" dirty="0">
              <a:solidFill>
                <a:srgbClr val="194656"/>
              </a:solidFill>
              <a:latin typeface="Century Gothic" panose="020B0502020202020204" pitchFamily="34" charset="0"/>
            </a:rPr>
            <a:t>KUB</a:t>
          </a:r>
          <a:r>
            <a:rPr lang="id-ID" sz="1400" dirty="0">
              <a:solidFill>
                <a:srgbClr val="194656"/>
              </a:solidFill>
              <a:latin typeface="Century Gothic" panose="020B0502020202020204" pitchFamily="34" charset="0"/>
            </a:rPr>
            <a:t> yang dibentuk oleh nelayan</a:t>
          </a:r>
        </a:p>
      </dgm:t>
    </dgm:pt>
    <dgm:pt modelId="{D48C278C-E9A9-48F2-BCB6-7ACEF2E19803}" type="parTrans" cxnId="{57597D35-98A5-4346-A3DB-861B973FB494}">
      <dgm:prSet/>
      <dgm:spPr>
        <a:ln>
          <a:solidFill>
            <a:schemeClr val="tx1"/>
          </a:solidFill>
        </a:ln>
      </dgm:spPr>
      <dgm:t>
        <a:bodyPr/>
        <a:lstStyle/>
        <a:p>
          <a:endParaRPr lang="id-ID"/>
        </a:p>
      </dgm:t>
    </dgm:pt>
    <dgm:pt modelId="{F652FC26-0515-44FF-9483-2FC3C828A361}" type="sibTrans" cxnId="{57597D35-98A5-4346-A3DB-861B973FB494}">
      <dgm:prSet/>
      <dgm:spPr/>
      <dgm:t>
        <a:bodyPr/>
        <a:lstStyle/>
        <a:p>
          <a:endParaRPr lang="id-ID"/>
        </a:p>
      </dgm:t>
    </dgm:pt>
    <dgm:pt modelId="{73E68859-48AF-44E3-8C44-D5CBE32512BD}">
      <dgm:prSet custT="1"/>
      <dgm:spPr>
        <a:solidFill>
          <a:srgbClr val="B1E6DE"/>
        </a:solidFill>
        <a:ln>
          <a:noFill/>
        </a:ln>
      </dgm:spPr>
      <dgm:t>
        <a:bodyPr/>
        <a:lstStyle/>
        <a:p>
          <a:pPr rtl="0"/>
          <a:r>
            <a:rPr lang="id-ID" sz="1400" b="1" dirty="0">
              <a:solidFill>
                <a:srgbClr val="194656"/>
              </a:solidFill>
              <a:latin typeface="Century Gothic" panose="020B0502020202020204" pitchFamily="34" charset="0"/>
            </a:rPr>
            <a:t>POKDAKAN</a:t>
          </a:r>
          <a:r>
            <a:rPr lang="id-ID" sz="1400" dirty="0">
              <a:solidFill>
                <a:srgbClr val="194656"/>
              </a:solidFill>
              <a:latin typeface="Century Gothic" panose="020B0502020202020204" pitchFamily="34" charset="0"/>
            </a:rPr>
            <a:t> yang dibentuk oleh pembudidaya ikan</a:t>
          </a:r>
        </a:p>
      </dgm:t>
    </dgm:pt>
    <dgm:pt modelId="{E6D8AFBC-A321-4C09-8927-7698EDC9C3CA}" type="parTrans" cxnId="{F8489D25-E9FF-4E2B-9E4D-97314388C13F}">
      <dgm:prSet/>
      <dgm:spPr>
        <a:solidFill>
          <a:srgbClr val="1C6499"/>
        </a:solidFill>
        <a:ln>
          <a:solidFill>
            <a:schemeClr val="tx1"/>
          </a:solidFill>
        </a:ln>
      </dgm:spPr>
      <dgm:t>
        <a:bodyPr/>
        <a:lstStyle/>
        <a:p>
          <a:endParaRPr lang="id-ID"/>
        </a:p>
      </dgm:t>
    </dgm:pt>
    <dgm:pt modelId="{A9D9B892-D073-4294-B69C-29B56C09E2AA}" type="sibTrans" cxnId="{F8489D25-E9FF-4E2B-9E4D-97314388C13F}">
      <dgm:prSet/>
      <dgm:spPr/>
      <dgm:t>
        <a:bodyPr/>
        <a:lstStyle/>
        <a:p>
          <a:endParaRPr lang="id-ID"/>
        </a:p>
      </dgm:t>
    </dgm:pt>
    <dgm:pt modelId="{CC0072BD-8079-481A-B287-B50D0A5DE056}">
      <dgm:prSet custT="1"/>
      <dgm:spPr>
        <a:solidFill>
          <a:srgbClr val="6CC3B6"/>
        </a:solidFill>
        <a:ln>
          <a:noFill/>
        </a:ln>
      </dgm:spPr>
      <dgm:t>
        <a:bodyPr/>
        <a:lstStyle/>
        <a:p>
          <a:pPr rtl="0"/>
          <a:r>
            <a:rPr lang="id-ID" sz="1400" b="1" dirty="0">
              <a:solidFill>
                <a:schemeClr val="bg1"/>
              </a:solidFill>
              <a:latin typeface="Century Gothic" panose="020B0502020202020204" pitchFamily="34" charset="0"/>
            </a:rPr>
            <a:t>POKLAHSAR </a:t>
          </a:r>
          <a:r>
            <a:rPr lang="id-ID" sz="1400" dirty="0">
              <a:solidFill>
                <a:schemeClr val="bg1"/>
              </a:solidFill>
              <a:latin typeface="Century Gothic" panose="020B0502020202020204" pitchFamily="34" charset="0"/>
            </a:rPr>
            <a:t>yang dibentuk oleh pengolah dan pemasar ikan</a:t>
          </a:r>
        </a:p>
      </dgm:t>
    </dgm:pt>
    <dgm:pt modelId="{BFB551F3-DB80-4289-A760-89D72963CF08}" type="parTrans" cxnId="{DB5B2186-E0B8-497C-8440-949868041372}">
      <dgm:prSet/>
      <dgm:spPr>
        <a:ln>
          <a:solidFill>
            <a:schemeClr val="bg1"/>
          </a:solidFill>
        </a:ln>
      </dgm:spPr>
      <dgm:t>
        <a:bodyPr/>
        <a:lstStyle/>
        <a:p>
          <a:endParaRPr lang="id-ID"/>
        </a:p>
      </dgm:t>
    </dgm:pt>
    <dgm:pt modelId="{A30593B0-9D1E-4B11-9D09-308AF51680FB}" type="sibTrans" cxnId="{DB5B2186-E0B8-497C-8440-949868041372}">
      <dgm:prSet/>
      <dgm:spPr/>
      <dgm:t>
        <a:bodyPr/>
        <a:lstStyle/>
        <a:p>
          <a:endParaRPr lang="id-ID"/>
        </a:p>
      </dgm:t>
    </dgm:pt>
    <dgm:pt modelId="{7576FB36-9F56-48D9-9050-21ED60192C74}">
      <dgm:prSet custT="1"/>
      <dgm:spPr>
        <a:solidFill>
          <a:srgbClr val="54A9A6"/>
        </a:solidFill>
        <a:ln>
          <a:noFill/>
        </a:ln>
      </dgm:spPr>
      <dgm:t>
        <a:bodyPr/>
        <a:lstStyle/>
        <a:p>
          <a:pPr rtl="0"/>
          <a:r>
            <a:rPr lang="id-ID" sz="1400" b="1" dirty="0">
              <a:solidFill>
                <a:schemeClr val="bg1"/>
              </a:solidFill>
              <a:latin typeface="Century Gothic" panose="020B0502020202020204" pitchFamily="34" charset="0"/>
            </a:rPr>
            <a:t>KUGAR</a:t>
          </a:r>
          <a:r>
            <a:rPr lang="id-ID" sz="1400" dirty="0">
              <a:solidFill>
                <a:schemeClr val="bg1"/>
              </a:solidFill>
              <a:latin typeface="Century Gothic" panose="020B0502020202020204" pitchFamily="34" charset="0"/>
            </a:rPr>
            <a:t> yang dibentuk oleh petambak garam</a:t>
          </a:r>
        </a:p>
      </dgm:t>
    </dgm:pt>
    <dgm:pt modelId="{68B441E1-EA94-4D79-9710-A3242E4DBDB1}" type="parTrans" cxnId="{02BBE9F6-A1CF-4E0D-B0D4-FB677DAB293D}">
      <dgm:prSet/>
      <dgm:spPr>
        <a:ln>
          <a:solidFill>
            <a:schemeClr val="tx1"/>
          </a:solidFill>
        </a:ln>
      </dgm:spPr>
      <dgm:t>
        <a:bodyPr/>
        <a:lstStyle/>
        <a:p>
          <a:endParaRPr lang="id-ID"/>
        </a:p>
      </dgm:t>
    </dgm:pt>
    <dgm:pt modelId="{6AEB107A-2746-42F3-9D45-2D24532FEC64}" type="sibTrans" cxnId="{02BBE9F6-A1CF-4E0D-B0D4-FB677DAB293D}">
      <dgm:prSet/>
      <dgm:spPr/>
      <dgm:t>
        <a:bodyPr/>
        <a:lstStyle/>
        <a:p>
          <a:endParaRPr lang="id-ID"/>
        </a:p>
      </dgm:t>
    </dgm:pt>
    <dgm:pt modelId="{4CE1CE5E-BE6E-485B-8D36-3462D40C3333}">
      <dgm:prSet custT="1"/>
      <dgm:spPr>
        <a:solidFill>
          <a:srgbClr val="194656"/>
        </a:solidFill>
        <a:ln>
          <a:noFill/>
        </a:ln>
      </dgm:spPr>
      <dgm:t>
        <a:bodyPr/>
        <a:lstStyle/>
        <a:p>
          <a:pPr rtl="0"/>
          <a:r>
            <a:rPr lang="id-ID" sz="1000" b="1" dirty="0">
              <a:solidFill>
                <a:schemeClr val="bg1"/>
              </a:solidFill>
              <a:latin typeface="Century Gothic" panose="020B0502020202020204" pitchFamily="34" charset="0"/>
            </a:rPr>
            <a:t>POKMASWAS</a:t>
          </a:r>
          <a:r>
            <a:rPr lang="id-ID" sz="1000" dirty="0">
              <a:solidFill>
                <a:schemeClr val="bg1"/>
              </a:solidFill>
              <a:latin typeface="Century Gothic" panose="020B0502020202020204" pitchFamily="34" charset="0"/>
            </a:rPr>
            <a:t> yang dibentuk oleh masyarakat dalam rangka pengawasan pengelolaan dan pemanfaatan sumber daya kelautan dan perikanan</a:t>
          </a:r>
        </a:p>
      </dgm:t>
    </dgm:pt>
    <dgm:pt modelId="{58153DD9-C5D4-4AFE-A753-C9C6880519CF}" type="parTrans" cxnId="{1401FBFD-E77B-4D55-8C9B-F62824709B0B}">
      <dgm:prSet/>
      <dgm:spPr>
        <a:ln>
          <a:solidFill>
            <a:schemeClr val="tx1"/>
          </a:solidFill>
        </a:ln>
      </dgm:spPr>
      <dgm:t>
        <a:bodyPr/>
        <a:lstStyle/>
        <a:p>
          <a:endParaRPr lang="id-ID"/>
        </a:p>
      </dgm:t>
    </dgm:pt>
    <dgm:pt modelId="{F8548938-DFD3-4C23-9804-E68A626325CF}" type="sibTrans" cxnId="{1401FBFD-E77B-4D55-8C9B-F62824709B0B}">
      <dgm:prSet/>
      <dgm:spPr/>
      <dgm:t>
        <a:bodyPr/>
        <a:lstStyle/>
        <a:p>
          <a:endParaRPr lang="id-ID"/>
        </a:p>
      </dgm:t>
    </dgm:pt>
    <dgm:pt modelId="{682C308D-9154-48AE-A584-42DF4E4337FC}">
      <dgm:prSet custT="1"/>
      <dgm:spPr>
        <a:solidFill>
          <a:srgbClr val="54A9A6"/>
        </a:solidFill>
        <a:ln>
          <a:noFill/>
        </a:ln>
      </dgm:spPr>
      <dgm:t>
        <a:bodyPr/>
        <a:lstStyle/>
        <a:p>
          <a:pPr rtl="0"/>
          <a:r>
            <a:rPr lang="en-US" sz="1800" b="1" dirty="0">
              <a:solidFill>
                <a:schemeClr val="bg1"/>
              </a:solidFill>
              <a:latin typeface="Century Gothic" panose="020B0502020202020204" pitchFamily="34" charset="0"/>
            </a:rPr>
            <a:t>KELOMPOK</a:t>
          </a:r>
          <a:endParaRPr lang="id-ID" sz="2400" b="1" dirty="0">
            <a:solidFill>
              <a:schemeClr val="bg1"/>
            </a:solidFill>
            <a:latin typeface="Century Gothic" panose="020B0502020202020204" pitchFamily="34" charset="0"/>
          </a:endParaRPr>
        </a:p>
      </dgm:t>
    </dgm:pt>
    <dgm:pt modelId="{CA40B0E1-A916-46F9-A064-6CDE1ADFE361}" type="sibTrans" cxnId="{A523A1AC-B101-4E17-9C71-A3B5BC35E227}">
      <dgm:prSet/>
      <dgm:spPr/>
      <dgm:t>
        <a:bodyPr/>
        <a:lstStyle/>
        <a:p>
          <a:endParaRPr lang="id-ID"/>
        </a:p>
      </dgm:t>
    </dgm:pt>
    <dgm:pt modelId="{F6ADA190-40A2-4919-88E8-696022B6B90A}" type="parTrans" cxnId="{A523A1AC-B101-4E17-9C71-A3B5BC35E227}">
      <dgm:prSet/>
      <dgm:spPr/>
      <dgm:t>
        <a:bodyPr/>
        <a:lstStyle/>
        <a:p>
          <a:endParaRPr lang="id-ID"/>
        </a:p>
      </dgm:t>
    </dgm:pt>
    <dgm:pt modelId="{2921A307-F17E-4FC8-9165-7228D1C50711}" type="pres">
      <dgm:prSet presAssocID="{40C74B18-EA2B-4CF2-B32B-46DCED78585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0E19264-CC72-405E-ABE6-0B35F51E9D97}" type="pres">
      <dgm:prSet presAssocID="{682C308D-9154-48AE-A584-42DF4E4337FC}" presName="hierRoot1" presStyleCnt="0">
        <dgm:presLayoutVars>
          <dgm:hierBranch val="init"/>
        </dgm:presLayoutVars>
      </dgm:prSet>
      <dgm:spPr/>
    </dgm:pt>
    <dgm:pt modelId="{AC34DE00-9825-41FD-AF37-F8C031224EE9}" type="pres">
      <dgm:prSet presAssocID="{682C308D-9154-48AE-A584-42DF4E4337FC}" presName="rootComposite1" presStyleCnt="0"/>
      <dgm:spPr/>
    </dgm:pt>
    <dgm:pt modelId="{65757FAF-1043-488B-96A7-D1F81963B607}" type="pres">
      <dgm:prSet presAssocID="{682C308D-9154-48AE-A584-42DF4E4337FC}" presName="rootText1" presStyleLbl="node0" presStyleIdx="0" presStyleCnt="1" custScaleX="366528" custScaleY="64363" custLinFactNeighborX="9207" custLinFactNeighborY="-1544">
        <dgm:presLayoutVars>
          <dgm:chPref val="3"/>
        </dgm:presLayoutVars>
      </dgm:prSet>
      <dgm:spPr/>
    </dgm:pt>
    <dgm:pt modelId="{2B91F59C-E691-45DD-8707-65CEABF05A4D}" type="pres">
      <dgm:prSet presAssocID="{682C308D-9154-48AE-A584-42DF4E4337FC}" presName="rootConnector1" presStyleLbl="node1" presStyleIdx="0" presStyleCnt="0"/>
      <dgm:spPr/>
    </dgm:pt>
    <dgm:pt modelId="{B2D7D56F-9215-4685-AC03-C2414F260526}" type="pres">
      <dgm:prSet presAssocID="{682C308D-9154-48AE-A584-42DF4E4337FC}" presName="hierChild2" presStyleCnt="0"/>
      <dgm:spPr/>
    </dgm:pt>
    <dgm:pt modelId="{BD497218-C031-40EF-8D47-FBF10671A4C8}" type="pres">
      <dgm:prSet presAssocID="{D48C278C-E9A9-48F2-BCB6-7ACEF2E19803}" presName="Name37" presStyleLbl="parChTrans1D2" presStyleIdx="0" presStyleCnt="5"/>
      <dgm:spPr/>
    </dgm:pt>
    <dgm:pt modelId="{E5109749-DC3B-469B-A8E5-7B3252857ECB}" type="pres">
      <dgm:prSet presAssocID="{BD304A20-9CDD-4D91-8BFB-9BCA4A75BD14}" presName="hierRoot2" presStyleCnt="0">
        <dgm:presLayoutVars>
          <dgm:hierBranch val="init"/>
        </dgm:presLayoutVars>
      </dgm:prSet>
      <dgm:spPr/>
    </dgm:pt>
    <dgm:pt modelId="{A50E9F42-9624-45D8-974F-CBFB5E83113C}" type="pres">
      <dgm:prSet presAssocID="{BD304A20-9CDD-4D91-8BFB-9BCA4A75BD14}" presName="rootComposite" presStyleCnt="0"/>
      <dgm:spPr/>
    </dgm:pt>
    <dgm:pt modelId="{0DEEFA91-F9D8-483F-99E5-748D1AF8D10A}" type="pres">
      <dgm:prSet presAssocID="{BD304A20-9CDD-4D91-8BFB-9BCA4A75BD14}" presName="rootText" presStyleLbl="node2" presStyleIdx="0" presStyleCnt="5" custScaleY="139196">
        <dgm:presLayoutVars>
          <dgm:chPref val="3"/>
        </dgm:presLayoutVars>
      </dgm:prSet>
      <dgm:spPr/>
    </dgm:pt>
    <dgm:pt modelId="{314B4323-5774-4402-99D1-E3BC2D367E49}" type="pres">
      <dgm:prSet presAssocID="{BD304A20-9CDD-4D91-8BFB-9BCA4A75BD14}" presName="rootConnector" presStyleLbl="node2" presStyleIdx="0" presStyleCnt="5"/>
      <dgm:spPr/>
    </dgm:pt>
    <dgm:pt modelId="{B1221008-8947-42CE-A5BA-1CCAD011DF0D}" type="pres">
      <dgm:prSet presAssocID="{BD304A20-9CDD-4D91-8BFB-9BCA4A75BD14}" presName="hierChild4" presStyleCnt="0"/>
      <dgm:spPr/>
    </dgm:pt>
    <dgm:pt modelId="{F8C46D01-D91F-45A1-B35A-CF996CE322CE}" type="pres">
      <dgm:prSet presAssocID="{BD304A20-9CDD-4D91-8BFB-9BCA4A75BD14}" presName="hierChild5" presStyleCnt="0"/>
      <dgm:spPr/>
    </dgm:pt>
    <dgm:pt modelId="{4CE426F5-5709-46E4-A7E6-40F2AF15A71E}" type="pres">
      <dgm:prSet presAssocID="{E6D8AFBC-A321-4C09-8927-7698EDC9C3CA}" presName="Name37" presStyleLbl="parChTrans1D2" presStyleIdx="1" presStyleCnt="5"/>
      <dgm:spPr/>
    </dgm:pt>
    <dgm:pt modelId="{96C3F28A-B4B8-42B5-9E78-D1A6FA29D3B0}" type="pres">
      <dgm:prSet presAssocID="{73E68859-48AF-44E3-8C44-D5CBE32512BD}" presName="hierRoot2" presStyleCnt="0">
        <dgm:presLayoutVars>
          <dgm:hierBranch val="init"/>
        </dgm:presLayoutVars>
      </dgm:prSet>
      <dgm:spPr/>
    </dgm:pt>
    <dgm:pt modelId="{4E6E371D-D2BD-4EEA-A4DB-75E7923DB534}" type="pres">
      <dgm:prSet presAssocID="{73E68859-48AF-44E3-8C44-D5CBE32512BD}" presName="rootComposite" presStyleCnt="0"/>
      <dgm:spPr/>
    </dgm:pt>
    <dgm:pt modelId="{FBA2FDFA-BDAB-4B5F-9ADD-780473345D56}" type="pres">
      <dgm:prSet presAssocID="{73E68859-48AF-44E3-8C44-D5CBE32512BD}" presName="rootText" presStyleLbl="node2" presStyleIdx="1" presStyleCnt="5" custScaleX="120710" custScaleY="139196">
        <dgm:presLayoutVars>
          <dgm:chPref val="3"/>
        </dgm:presLayoutVars>
      </dgm:prSet>
      <dgm:spPr/>
    </dgm:pt>
    <dgm:pt modelId="{9B756BC5-3CF0-4537-90F7-1BB8999E8CDF}" type="pres">
      <dgm:prSet presAssocID="{73E68859-48AF-44E3-8C44-D5CBE32512BD}" presName="rootConnector" presStyleLbl="node2" presStyleIdx="1" presStyleCnt="5"/>
      <dgm:spPr/>
    </dgm:pt>
    <dgm:pt modelId="{3D5BDADF-B8F9-4B5B-80A7-EB501A0079AE}" type="pres">
      <dgm:prSet presAssocID="{73E68859-48AF-44E3-8C44-D5CBE32512BD}" presName="hierChild4" presStyleCnt="0"/>
      <dgm:spPr/>
    </dgm:pt>
    <dgm:pt modelId="{18103831-EE23-4BD9-97BB-46D580F210E2}" type="pres">
      <dgm:prSet presAssocID="{73E68859-48AF-44E3-8C44-D5CBE32512BD}" presName="hierChild5" presStyleCnt="0"/>
      <dgm:spPr/>
    </dgm:pt>
    <dgm:pt modelId="{3AF9BD71-58FB-41B5-B98E-A82A6E48FFFE}" type="pres">
      <dgm:prSet presAssocID="{BFB551F3-DB80-4289-A760-89D72963CF08}" presName="Name37" presStyleLbl="parChTrans1D2" presStyleIdx="2" presStyleCnt="5"/>
      <dgm:spPr/>
    </dgm:pt>
    <dgm:pt modelId="{3A81797A-2A1A-40B7-A248-D517A573BB46}" type="pres">
      <dgm:prSet presAssocID="{CC0072BD-8079-481A-B287-B50D0A5DE056}" presName="hierRoot2" presStyleCnt="0">
        <dgm:presLayoutVars>
          <dgm:hierBranch val="init"/>
        </dgm:presLayoutVars>
      </dgm:prSet>
      <dgm:spPr/>
    </dgm:pt>
    <dgm:pt modelId="{C1045AD2-1D7B-41E4-9091-6AF25D1ECAB4}" type="pres">
      <dgm:prSet presAssocID="{CC0072BD-8079-481A-B287-B50D0A5DE056}" presName="rootComposite" presStyleCnt="0"/>
      <dgm:spPr/>
    </dgm:pt>
    <dgm:pt modelId="{282EDBC2-BC25-4A8C-93CE-066EF858D72D}" type="pres">
      <dgm:prSet presAssocID="{CC0072BD-8079-481A-B287-B50D0A5DE056}" presName="rootText" presStyleLbl="node2" presStyleIdx="2" presStyleCnt="5" custScaleX="117244" custScaleY="150585" custLinFactNeighborX="-1320" custLinFactNeighborY="2642">
        <dgm:presLayoutVars>
          <dgm:chPref val="3"/>
        </dgm:presLayoutVars>
      </dgm:prSet>
      <dgm:spPr/>
    </dgm:pt>
    <dgm:pt modelId="{3A4B8D7B-AA30-4886-8016-516072B106FE}" type="pres">
      <dgm:prSet presAssocID="{CC0072BD-8079-481A-B287-B50D0A5DE056}" presName="rootConnector" presStyleLbl="node2" presStyleIdx="2" presStyleCnt="5"/>
      <dgm:spPr/>
    </dgm:pt>
    <dgm:pt modelId="{7B7EF5EA-FFBB-4299-AE33-3AFD8B41B4CD}" type="pres">
      <dgm:prSet presAssocID="{CC0072BD-8079-481A-B287-B50D0A5DE056}" presName="hierChild4" presStyleCnt="0"/>
      <dgm:spPr/>
    </dgm:pt>
    <dgm:pt modelId="{EB88E1F9-F449-479A-ABB7-B03CFC947AF9}" type="pres">
      <dgm:prSet presAssocID="{CC0072BD-8079-481A-B287-B50D0A5DE056}" presName="hierChild5" presStyleCnt="0"/>
      <dgm:spPr/>
    </dgm:pt>
    <dgm:pt modelId="{0F534754-C54C-4AE5-9F0C-155D15A25C42}" type="pres">
      <dgm:prSet presAssocID="{68B441E1-EA94-4D79-9710-A3242E4DBDB1}" presName="Name37" presStyleLbl="parChTrans1D2" presStyleIdx="3" presStyleCnt="5"/>
      <dgm:spPr/>
    </dgm:pt>
    <dgm:pt modelId="{9F56205C-08A1-4AC8-BAFC-15F3DC0C7C52}" type="pres">
      <dgm:prSet presAssocID="{7576FB36-9F56-48D9-9050-21ED60192C74}" presName="hierRoot2" presStyleCnt="0">
        <dgm:presLayoutVars>
          <dgm:hierBranch val="init"/>
        </dgm:presLayoutVars>
      </dgm:prSet>
      <dgm:spPr/>
    </dgm:pt>
    <dgm:pt modelId="{E7750F29-5946-4DAB-B418-B180842D5531}" type="pres">
      <dgm:prSet presAssocID="{7576FB36-9F56-48D9-9050-21ED60192C74}" presName="rootComposite" presStyleCnt="0"/>
      <dgm:spPr/>
    </dgm:pt>
    <dgm:pt modelId="{2D74D20F-5B6C-473A-9786-C6F322ABCD64}" type="pres">
      <dgm:prSet presAssocID="{7576FB36-9F56-48D9-9050-21ED60192C74}" presName="rootText" presStyleLbl="node2" presStyleIdx="3" presStyleCnt="5" custScaleY="139196">
        <dgm:presLayoutVars>
          <dgm:chPref val="3"/>
        </dgm:presLayoutVars>
      </dgm:prSet>
      <dgm:spPr/>
    </dgm:pt>
    <dgm:pt modelId="{DBF4A99F-11FB-43E6-8792-8EEF5DBC26AF}" type="pres">
      <dgm:prSet presAssocID="{7576FB36-9F56-48D9-9050-21ED60192C74}" presName="rootConnector" presStyleLbl="node2" presStyleIdx="3" presStyleCnt="5"/>
      <dgm:spPr/>
    </dgm:pt>
    <dgm:pt modelId="{59412680-F3A3-4C6C-A61D-91F948AE7DCA}" type="pres">
      <dgm:prSet presAssocID="{7576FB36-9F56-48D9-9050-21ED60192C74}" presName="hierChild4" presStyleCnt="0"/>
      <dgm:spPr/>
    </dgm:pt>
    <dgm:pt modelId="{575D55AC-CDB1-436A-A65D-CA680C4CA364}" type="pres">
      <dgm:prSet presAssocID="{7576FB36-9F56-48D9-9050-21ED60192C74}" presName="hierChild5" presStyleCnt="0"/>
      <dgm:spPr/>
    </dgm:pt>
    <dgm:pt modelId="{EEEF8C81-63BE-4F2F-A0F6-8D9CA20209CF}" type="pres">
      <dgm:prSet presAssocID="{58153DD9-C5D4-4AFE-A753-C9C6880519CF}" presName="Name37" presStyleLbl="parChTrans1D2" presStyleIdx="4" presStyleCnt="5"/>
      <dgm:spPr/>
    </dgm:pt>
    <dgm:pt modelId="{B39CE395-1FEC-4D7F-B6C1-5FC9D5126C63}" type="pres">
      <dgm:prSet presAssocID="{4CE1CE5E-BE6E-485B-8D36-3462D40C3333}" presName="hierRoot2" presStyleCnt="0">
        <dgm:presLayoutVars>
          <dgm:hierBranch val="init"/>
        </dgm:presLayoutVars>
      </dgm:prSet>
      <dgm:spPr/>
    </dgm:pt>
    <dgm:pt modelId="{B21E4C70-3849-45CB-AE46-7857ACC04926}" type="pres">
      <dgm:prSet presAssocID="{4CE1CE5E-BE6E-485B-8D36-3462D40C3333}" presName="rootComposite" presStyleCnt="0"/>
      <dgm:spPr/>
    </dgm:pt>
    <dgm:pt modelId="{8DFBAFE0-ED12-40F3-8D89-42530DC3567A}" type="pres">
      <dgm:prSet presAssocID="{4CE1CE5E-BE6E-485B-8D36-3462D40C3333}" presName="rootText" presStyleLbl="node2" presStyleIdx="4" presStyleCnt="5" custScaleY="139196">
        <dgm:presLayoutVars>
          <dgm:chPref val="3"/>
        </dgm:presLayoutVars>
      </dgm:prSet>
      <dgm:spPr/>
    </dgm:pt>
    <dgm:pt modelId="{B8FEB8D5-D669-4992-B945-16EDE3E01951}" type="pres">
      <dgm:prSet presAssocID="{4CE1CE5E-BE6E-485B-8D36-3462D40C3333}" presName="rootConnector" presStyleLbl="node2" presStyleIdx="4" presStyleCnt="5"/>
      <dgm:spPr/>
    </dgm:pt>
    <dgm:pt modelId="{EA33CBF1-8EB6-4441-8E04-21670B40D075}" type="pres">
      <dgm:prSet presAssocID="{4CE1CE5E-BE6E-485B-8D36-3462D40C3333}" presName="hierChild4" presStyleCnt="0"/>
      <dgm:spPr/>
    </dgm:pt>
    <dgm:pt modelId="{4A6A9253-35FC-4CB4-AFF1-359E427A2AE7}" type="pres">
      <dgm:prSet presAssocID="{4CE1CE5E-BE6E-485B-8D36-3462D40C3333}" presName="hierChild5" presStyleCnt="0"/>
      <dgm:spPr/>
    </dgm:pt>
    <dgm:pt modelId="{9E0BBBF6-4C4E-4867-84E6-4466E352B4FE}" type="pres">
      <dgm:prSet presAssocID="{682C308D-9154-48AE-A584-42DF4E4337FC}" presName="hierChild3" presStyleCnt="0"/>
      <dgm:spPr/>
    </dgm:pt>
  </dgm:ptLst>
  <dgm:cxnLst>
    <dgm:cxn modelId="{F8489D25-E9FF-4E2B-9E4D-97314388C13F}" srcId="{682C308D-9154-48AE-A584-42DF4E4337FC}" destId="{73E68859-48AF-44E3-8C44-D5CBE32512BD}" srcOrd="1" destOrd="0" parTransId="{E6D8AFBC-A321-4C09-8927-7698EDC9C3CA}" sibTransId="{A9D9B892-D073-4294-B69C-29B56C09E2AA}"/>
    <dgm:cxn modelId="{242CA734-CCFB-4F90-B3F8-57D6162DD981}" type="presOf" srcId="{4CE1CE5E-BE6E-485B-8D36-3462D40C3333}" destId="{8DFBAFE0-ED12-40F3-8D89-42530DC3567A}" srcOrd="0" destOrd="0" presId="urn:microsoft.com/office/officeart/2005/8/layout/orgChart1"/>
    <dgm:cxn modelId="{57597D35-98A5-4346-A3DB-861B973FB494}" srcId="{682C308D-9154-48AE-A584-42DF4E4337FC}" destId="{BD304A20-9CDD-4D91-8BFB-9BCA4A75BD14}" srcOrd="0" destOrd="0" parTransId="{D48C278C-E9A9-48F2-BCB6-7ACEF2E19803}" sibTransId="{F652FC26-0515-44FF-9483-2FC3C828A361}"/>
    <dgm:cxn modelId="{99F8713D-F463-41BA-AE8F-FBE851CC248C}" type="presOf" srcId="{BD304A20-9CDD-4D91-8BFB-9BCA4A75BD14}" destId="{314B4323-5774-4402-99D1-E3BC2D367E49}" srcOrd="1" destOrd="0" presId="urn:microsoft.com/office/officeart/2005/8/layout/orgChart1"/>
    <dgm:cxn modelId="{0ED8D464-C434-40AF-8D63-1DDC8ADB4AEF}" type="presOf" srcId="{682C308D-9154-48AE-A584-42DF4E4337FC}" destId="{2B91F59C-E691-45DD-8707-65CEABF05A4D}" srcOrd="1" destOrd="0" presId="urn:microsoft.com/office/officeart/2005/8/layout/orgChart1"/>
    <dgm:cxn modelId="{2F462568-8827-4C0D-AD82-E8C18E6A10F6}" type="presOf" srcId="{58153DD9-C5D4-4AFE-A753-C9C6880519CF}" destId="{EEEF8C81-63BE-4F2F-A0F6-8D9CA20209CF}" srcOrd="0" destOrd="0" presId="urn:microsoft.com/office/officeart/2005/8/layout/orgChart1"/>
    <dgm:cxn modelId="{527E207C-4D2E-41C8-A80D-5347FEA9AEE7}" type="presOf" srcId="{CC0072BD-8079-481A-B287-B50D0A5DE056}" destId="{3A4B8D7B-AA30-4886-8016-516072B106FE}" srcOrd="1" destOrd="0" presId="urn:microsoft.com/office/officeart/2005/8/layout/orgChart1"/>
    <dgm:cxn modelId="{CDE84A7D-4F81-4290-B479-12D969E828A3}" type="presOf" srcId="{7576FB36-9F56-48D9-9050-21ED60192C74}" destId="{2D74D20F-5B6C-473A-9786-C6F322ABCD64}" srcOrd="0" destOrd="0" presId="urn:microsoft.com/office/officeart/2005/8/layout/orgChart1"/>
    <dgm:cxn modelId="{DB5B2186-E0B8-497C-8440-949868041372}" srcId="{682C308D-9154-48AE-A584-42DF4E4337FC}" destId="{CC0072BD-8079-481A-B287-B50D0A5DE056}" srcOrd="2" destOrd="0" parTransId="{BFB551F3-DB80-4289-A760-89D72963CF08}" sibTransId="{A30593B0-9D1E-4B11-9D09-308AF51680FB}"/>
    <dgm:cxn modelId="{1FA87C8E-5F52-4009-8250-5436D182DC83}" type="presOf" srcId="{E6D8AFBC-A321-4C09-8927-7698EDC9C3CA}" destId="{4CE426F5-5709-46E4-A7E6-40F2AF15A71E}" srcOrd="0" destOrd="0" presId="urn:microsoft.com/office/officeart/2005/8/layout/orgChart1"/>
    <dgm:cxn modelId="{FFFF1396-99B6-482C-8AC0-118E22E49614}" type="presOf" srcId="{BFB551F3-DB80-4289-A760-89D72963CF08}" destId="{3AF9BD71-58FB-41B5-B98E-A82A6E48FFFE}" srcOrd="0" destOrd="0" presId="urn:microsoft.com/office/officeart/2005/8/layout/orgChart1"/>
    <dgm:cxn modelId="{9D277C98-95A4-452A-91F5-0EA3D23F871E}" type="presOf" srcId="{68B441E1-EA94-4D79-9710-A3242E4DBDB1}" destId="{0F534754-C54C-4AE5-9F0C-155D15A25C42}" srcOrd="0" destOrd="0" presId="urn:microsoft.com/office/officeart/2005/8/layout/orgChart1"/>
    <dgm:cxn modelId="{9F72F09B-3564-4CBF-A28A-9BB9615B67B8}" type="presOf" srcId="{CC0072BD-8079-481A-B287-B50D0A5DE056}" destId="{282EDBC2-BC25-4A8C-93CE-066EF858D72D}" srcOrd="0" destOrd="0" presId="urn:microsoft.com/office/officeart/2005/8/layout/orgChart1"/>
    <dgm:cxn modelId="{ECA46CAB-1463-4648-A442-E860C3873AED}" type="presOf" srcId="{73E68859-48AF-44E3-8C44-D5CBE32512BD}" destId="{9B756BC5-3CF0-4537-90F7-1BB8999E8CDF}" srcOrd="1" destOrd="0" presId="urn:microsoft.com/office/officeart/2005/8/layout/orgChart1"/>
    <dgm:cxn modelId="{A65B9AAB-FCFC-4701-8091-7C79FCB3117D}" type="presOf" srcId="{7576FB36-9F56-48D9-9050-21ED60192C74}" destId="{DBF4A99F-11FB-43E6-8792-8EEF5DBC26AF}" srcOrd="1" destOrd="0" presId="urn:microsoft.com/office/officeart/2005/8/layout/orgChart1"/>
    <dgm:cxn modelId="{A523A1AC-B101-4E17-9C71-A3B5BC35E227}" srcId="{40C74B18-EA2B-4CF2-B32B-46DCED785852}" destId="{682C308D-9154-48AE-A584-42DF4E4337FC}" srcOrd="0" destOrd="0" parTransId="{F6ADA190-40A2-4919-88E8-696022B6B90A}" sibTransId="{CA40B0E1-A916-46F9-A064-6CDE1ADFE361}"/>
    <dgm:cxn modelId="{819F09B8-53D7-4066-BD53-EC14A46302EE}" type="presOf" srcId="{BD304A20-9CDD-4D91-8BFB-9BCA4A75BD14}" destId="{0DEEFA91-F9D8-483F-99E5-748D1AF8D10A}" srcOrd="0" destOrd="0" presId="urn:microsoft.com/office/officeart/2005/8/layout/orgChart1"/>
    <dgm:cxn modelId="{C1DBECC6-0ACE-4F2C-932D-27566CFA1D7C}" type="presOf" srcId="{682C308D-9154-48AE-A584-42DF4E4337FC}" destId="{65757FAF-1043-488B-96A7-D1F81963B607}" srcOrd="0" destOrd="0" presId="urn:microsoft.com/office/officeart/2005/8/layout/orgChart1"/>
    <dgm:cxn modelId="{BD00C3D4-0B09-48A9-AFA7-2D59E372AEDD}" type="presOf" srcId="{D48C278C-E9A9-48F2-BCB6-7ACEF2E19803}" destId="{BD497218-C031-40EF-8D47-FBF10671A4C8}" srcOrd="0" destOrd="0" presId="urn:microsoft.com/office/officeart/2005/8/layout/orgChart1"/>
    <dgm:cxn modelId="{CC0B49D5-B642-4C06-8C32-75A51971589C}" type="presOf" srcId="{4CE1CE5E-BE6E-485B-8D36-3462D40C3333}" destId="{B8FEB8D5-D669-4992-B945-16EDE3E01951}" srcOrd="1" destOrd="0" presId="urn:microsoft.com/office/officeart/2005/8/layout/orgChart1"/>
    <dgm:cxn modelId="{FBB244F3-92A0-485B-BBE8-318BEA989287}" type="presOf" srcId="{73E68859-48AF-44E3-8C44-D5CBE32512BD}" destId="{FBA2FDFA-BDAB-4B5F-9ADD-780473345D56}" srcOrd="0" destOrd="0" presId="urn:microsoft.com/office/officeart/2005/8/layout/orgChart1"/>
    <dgm:cxn modelId="{02BBE9F6-A1CF-4E0D-B0D4-FB677DAB293D}" srcId="{682C308D-9154-48AE-A584-42DF4E4337FC}" destId="{7576FB36-9F56-48D9-9050-21ED60192C74}" srcOrd="3" destOrd="0" parTransId="{68B441E1-EA94-4D79-9710-A3242E4DBDB1}" sibTransId="{6AEB107A-2746-42F3-9D45-2D24532FEC64}"/>
    <dgm:cxn modelId="{20AE65F8-4EAB-45B1-AB3D-2D0C31E11CC1}" type="presOf" srcId="{40C74B18-EA2B-4CF2-B32B-46DCED785852}" destId="{2921A307-F17E-4FC8-9165-7228D1C50711}" srcOrd="0" destOrd="0" presId="urn:microsoft.com/office/officeart/2005/8/layout/orgChart1"/>
    <dgm:cxn modelId="{1401FBFD-E77B-4D55-8C9B-F62824709B0B}" srcId="{682C308D-9154-48AE-A584-42DF4E4337FC}" destId="{4CE1CE5E-BE6E-485B-8D36-3462D40C3333}" srcOrd="4" destOrd="0" parTransId="{58153DD9-C5D4-4AFE-A753-C9C6880519CF}" sibTransId="{F8548938-DFD3-4C23-9804-E68A626325CF}"/>
    <dgm:cxn modelId="{FC89EBBA-3159-4721-B450-4CEAFAB9263D}" type="presParOf" srcId="{2921A307-F17E-4FC8-9165-7228D1C50711}" destId="{50E19264-CC72-405E-ABE6-0B35F51E9D97}" srcOrd="0" destOrd="0" presId="urn:microsoft.com/office/officeart/2005/8/layout/orgChart1"/>
    <dgm:cxn modelId="{D74131C6-AD14-4837-B5A4-3F8FA4E6C0B9}" type="presParOf" srcId="{50E19264-CC72-405E-ABE6-0B35F51E9D97}" destId="{AC34DE00-9825-41FD-AF37-F8C031224EE9}" srcOrd="0" destOrd="0" presId="urn:microsoft.com/office/officeart/2005/8/layout/orgChart1"/>
    <dgm:cxn modelId="{37217EE2-FFEA-426B-B822-F4170933D33C}" type="presParOf" srcId="{AC34DE00-9825-41FD-AF37-F8C031224EE9}" destId="{65757FAF-1043-488B-96A7-D1F81963B607}" srcOrd="0" destOrd="0" presId="urn:microsoft.com/office/officeart/2005/8/layout/orgChart1"/>
    <dgm:cxn modelId="{376923A3-2E34-4258-A660-BE589B345563}" type="presParOf" srcId="{AC34DE00-9825-41FD-AF37-F8C031224EE9}" destId="{2B91F59C-E691-45DD-8707-65CEABF05A4D}" srcOrd="1" destOrd="0" presId="urn:microsoft.com/office/officeart/2005/8/layout/orgChart1"/>
    <dgm:cxn modelId="{AF2283D5-E763-4CA9-AEE7-4007F9A73FB9}" type="presParOf" srcId="{50E19264-CC72-405E-ABE6-0B35F51E9D97}" destId="{B2D7D56F-9215-4685-AC03-C2414F260526}" srcOrd="1" destOrd="0" presId="urn:microsoft.com/office/officeart/2005/8/layout/orgChart1"/>
    <dgm:cxn modelId="{5D0942BE-4A8A-4E65-AC6F-A808695088C3}" type="presParOf" srcId="{B2D7D56F-9215-4685-AC03-C2414F260526}" destId="{BD497218-C031-40EF-8D47-FBF10671A4C8}" srcOrd="0" destOrd="0" presId="urn:microsoft.com/office/officeart/2005/8/layout/orgChart1"/>
    <dgm:cxn modelId="{5C4F2F8F-35AC-4B60-9AD0-848B54873452}" type="presParOf" srcId="{B2D7D56F-9215-4685-AC03-C2414F260526}" destId="{E5109749-DC3B-469B-A8E5-7B3252857ECB}" srcOrd="1" destOrd="0" presId="urn:microsoft.com/office/officeart/2005/8/layout/orgChart1"/>
    <dgm:cxn modelId="{4A118122-9EEC-4F68-9636-F3B9A776F326}" type="presParOf" srcId="{E5109749-DC3B-469B-A8E5-7B3252857ECB}" destId="{A50E9F42-9624-45D8-974F-CBFB5E83113C}" srcOrd="0" destOrd="0" presId="urn:microsoft.com/office/officeart/2005/8/layout/orgChart1"/>
    <dgm:cxn modelId="{332C88E7-2525-40E9-B162-15932A87A29F}" type="presParOf" srcId="{A50E9F42-9624-45D8-974F-CBFB5E83113C}" destId="{0DEEFA91-F9D8-483F-99E5-748D1AF8D10A}" srcOrd="0" destOrd="0" presId="urn:microsoft.com/office/officeart/2005/8/layout/orgChart1"/>
    <dgm:cxn modelId="{2CC1AD9C-7A57-4267-9BF2-BC45C7A2297D}" type="presParOf" srcId="{A50E9F42-9624-45D8-974F-CBFB5E83113C}" destId="{314B4323-5774-4402-99D1-E3BC2D367E49}" srcOrd="1" destOrd="0" presId="urn:microsoft.com/office/officeart/2005/8/layout/orgChart1"/>
    <dgm:cxn modelId="{81BB1C15-2859-4157-B642-CB913F6248EA}" type="presParOf" srcId="{E5109749-DC3B-469B-A8E5-7B3252857ECB}" destId="{B1221008-8947-42CE-A5BA-1CCAD011DF0D}" srcOrd="1" destOrd="0" presId="urn:microsoft.com/office/officeart/2005/8/layout/orgChart1"/>
    <dgm:cxn modelId="{24952528-63FC-404C-B503-96F69BAB6B05}" type="presParOf" srcId="{E5109749-DC3B-469B-A8E5-7B3252857ECB}" destId="{F8C46D01-D91F-45A1-B35A-CF996CE322CE}" srcOrd="2" destOrd="0" presId="urn:microsoft.com/office/officeart/2005/8/layout/orgChart1"/>
    <dgm:cxn modelId="{97795D67-DE1E-4FE9-8D1D-F9BD0CFD1098}" type="presParOf" srcId="{B2D7D56F-9215-4685-AC03-C2414F260526}" destId="{4CE426F5-5709-46E4-A7E6-40F2AF15A71E}" srcOrd="2" destOrd="0" presId="urn:microsoft.com/office/officeart/2005/8/layout/orgChart1"/>
    <dgm:cxn modelId="{74E84361-B01C-47C7-88BB-6749312DC870}" type="presParOf" srcId="{B2D7D56F-9215-4685-AC03-C2414F260526}" destId="{96C3F28A-B4B8-42B5-9E78-D1A6FA29D3B0}" srcOrd="3" destOrd="0" presId="urn:microsoft.com/office/officeart/2005/8/layout/orgChart1"/>
    <dgm:cxn modelId="{B6980CA9-297C-49FC-8D04-C40DC06DF8B5}" type="presParOf" srcId="{96C3F28A-B4B8-42B5-9E78-D1A6FA29D3B0}" destId="{4E6E371D-D2BD-4EEA-A4DB-75E7923DB534}" srcOrd="0" destOrd="0" presId="urn:microsoft.com/office/officeart/2005/8/layout/orgChart1"/>
    <dgm:cxn modelId="{9AEB96F7-643B-40E2-A522-11F7317D4C6B}" type="presParOf" srcId="{4E6E371D-D2BD-4EEA-A4DB-75E7923DB534}" destId="{FBA2FDFA-BDAB-4B5F-9ADD-780473345D56}" srcOrd="0" destOrd="0" presId="urn:microsoft.com/office/officeart/2005/8/layout/orgChart1"/>
    <dgm:cxn modelId="{EB327BF2-F64B-4D15-9CF2-06570F3ABC3A}" type="presParOf" srcId="{4E6E371D-D2BD-4EEA-A4DB-75E7923DB534}" destId="{9B756BC5-3CF0-4537-90F7-1BB8999E8CDF}" srcOrd="1" destOrd="0" presId="urn:microsoft.com/office/officeart/2005/8/layout/orgChart1"/>
    <dgm:cxn modelId="{05FD2E12-75FF-46FD-94EC-56EB25A98F89}" type="presParOf" srcId="{96C3F28A-B4B8-42B5-9E78-D1A6FA29D3B0}" destId="{3D5BDADF-B8F9-4B5B-80A7-EB501A0079AE}" srcOrd="1" destOrd="0" presId="urn:microsoft.com/office/officeart/2005/8/layout/orgChart1"/>
    <dgm:cxn modelId="{B73A20C5-D006-4E9F-B034-4A22C2DE1287}" type="presParOf" srcId="{96C3F28A-B4B8-42B5-9E78-D1A6FA29D3B0}" destId="{18103831-EE23-4BD9-97BB-46D580F210E2}" srcOrd="2" destOrd="0" presId="urn:microsoft.com/office/officeart/2005/8/layout/orgChart1"/>
    <dgm:cxn modelId="{D3DD9D9B-3765-495B-BB10-9A53F39398EE}" type="presParOf" srcId="{B2D7D56F-9215-4685-AC03-C2414F260526}" destId="{3AF9BD71-58FB-41B5-B98E-A82A6E48FFFE}" srcOrd="4" destOrd="0" presId="urn:microsoft.com/office/officeart/2005/8/layout/orgChart1"/>
    <dgm:cxn modelId="{77E82C13-716D-4880-AD16-569E3056ED7B}" type="presParOf" srcId="{B2D7D56F-9215-4685-AC03-C2414F260526}" destId="{3A81797A-2A1A-40B7-A248-D517A573BB46}" srcOrd="5" destOrd="0" presId="urn:microsoft.com/office/officeart/2005/8/layout/orgChart1"/>
    <dgm:cxn modelId="{EB4F28EA-6A1A-4BE8-9D4F-95FD11C65973}" type="presParOf" srcId="{3A81797A-2A1A-40B7-A248-D517A573BB46}" destId="{C1045AD2-1D7B-41E4-9091-6AF25D1ECAB4}" srcOrd="0" destOrd="0" presId="urn:microsoft.com/office/officeart/2005/8/layout/orgChart1"/>
    <dgm:cxn modelId="{F2209096-8CF3-418D-BD82-46D9040B3DB2}" type="presParOf" srcId="{C1045AD2-1D7B-41E4-9091-6AF25D1ECAB4}" destId="{282EDBC2-BC25-4A8C-93CE-066EF858D72D}" srcOrd="0" destOrd="0" presId="urn:microsoft.com/office/officeart/2005/8/layout/orgChart1"/>
    <dgm:cxn modelId="{9E51A268-24A0-4B49-A910-B200950C6CD9}" type="presParOf" srcId="{C1045AD2-1D7B-41E4-9091-6AF25D1ECAB4}" destId="{3A4B8D7B-AA30-4886-8016-516072B106FE}" srcOrd="1" destOrd="0" presId="urn:microsoft.com/office/officeart/2005/8/layout/orgChart1"/>
    <dgm:cxn modelId="{517DA693-2A72-4BDE-BB93-51B9ADB14E5B}" type="presParOf" srcId="{3A81797A-2A1A-40B7-A248-D517A573BB46}" destId="{7B7EF5EA-FFBB-4299-AE33-3AFD8B41B4CD}" srcOrd="1" destOrd="0" presId="urn:microsoft.com/office/officeart/2005/8/layout/orgChart1"/>
    <dgm:cxn modelId="{61A31B46-37B1-490F-885E-7620665CDC80}" type="presParOf" srcId="{3A81797A-2A1A-40B7-A248-D517A573BB46}" destId="{EB88E1F9-F449-479A-ABB7-B03CFC947AF9}" srcOrd="2" destOrd="0" presId="urn:microsoft.com/office/officeart/2005/8/layout/orgChart1"/>
    <dgm:cxn modelId="{177631AF-EDCA-40AE-8A61-06CFA7BC958A}" type="presParOf" srcId="{B2D7D56F-9215-4685-AC03-C2414F260526}" destId="{0F534754-C54C-4AE5-9F0C-155D15A25C42}" srcOrd="6" destOrd="0" presId="urn:microsoft.com/office/officeart/2005/8/layout/orgChart1"/>
    <dgm:cxn modelId="{F62C7063-F08E-4A9C-981E-B385366C94A6}" type="presParOf" srcId="{B2D7D56F-9215-4685-AC03-C2414F260526}" destId="{9F56205C-08A1-4AC8-BAFC-15F3DC0C7C52}" srcOrd="7" destOrd="0" presId="urn:microsoft.com/office/officeart/2005/8/layout/orgChart1"/>
    <dgm:cxn modelId="{368ECD48-AABD-4AD2-A313-7DD6A6E3BE31}" type="presParOf" srcId="{9F56205C-08A1-4AC8-BAFC-15F3DC0C7C52}" destId="{E7750F29-5946-4DAB-B418-B180842D5531}" srcOrd="0" destOrd="0" presId="urn:microsoft.com/office/officeart/2005/8/layout/orgChart1"/>
    <dgm:cxn modelId="{797D69C6-88D3-4C66-8D4D-48FD861036F9}" type="presParOf" srcId="{E7750F29-5946-4DAB-B418-B180842D5531}" destId="{2D74D20F-5B6C-473A-9786-C6F322ABCD64}" srcOrd="0" destOrd="0" presId="urn:microsoft.com/office/officeart/2005/8/layout/orgChart1"/>
    <dgm:cxn modelId="{E3081B03-9D84-467A-AFA3-D654B0781B64}" type="presParOf" srcId="{E7750F29-5946-4DAB-B418-B180842D5531}" destId="{DBF4A99F-11FB-43E6-8792-8EEF5DBC26AF}" srcOrd="1" destOrd="0" presId="urn:microsoft.com/office/officeart/2005/8/layout/orgChart1"/>
    <dgm:cxn modelId="{4B69F411-D35D-42C4-807C-332DD05703C0}" type="presParOf" srcId="{9F56205C-08A1-4AC8-BAFC-15F3DC0C7C52}" destId="{59412680-F3A3-4C6C-A61D-91F948AE7DCA}" srcOrd="1" destOrd="0" presId="urn:microsoft.com/office/officeart/2005/8/layout/orgChart1"/>
    <dgm:cxn modelId="{F0F6541C-5D3A-4A5A-BD33-DC6CB258D49D}" type="presParOf" srcId="{9F56205C-08A1-4AC8-BAFC-15F3DC0C7C52}" destId="{575D55AC-CDB1-436A-A65D-CA680C4CA364}" srcOrd="2" destOrd="0" presId="urn:microsoft.com/office/officeart/2005/8/layout/orgChart1"/>
    <dgm:cxn modelId="{9422B54C-6D89-4C9D-A559-1D201228A416}" type="presParOf" srcId="{B2D7D56F-9215-4685-AC03-C2414F260526}" destId="{EEEF8C81-63BE-4F2F-A0F6-8D9CA20209CF}" srcOrd="8" destOrd="0" presId="urn:microsoft.com/office/officeart/2005/8/layout/orgChart1"/>
    <dgm:cxn modelId="{6F19A798-B2A4-43F4-A2EE-70C2384FEEE6}" type="presParOf" srcId="{B2D7D56F-9215-4685-AC03-C2414F260526}" destId="{B39CE395-1FEC-4D7F-B6C1-5FC9D5126C63}" srcOrd="9" destOrd="0" presId="urn:microsoft.com/office/officeart/2005/8/layout/orgChart1"/>
    <dgm:cxn modelId="{04A11DE2-90AB-46AC-903D-BDA776A3A2E3}" type="presParOf" srcId="{B39CE395-1FEC-4D7F-B6C1-5FC9D5126C63}" destId="{B21E4C70-3849-45CB-AE46-7857ACC04926}" srcOrd="0" destOrd="0" presId="urn:microsoft.com/office/officeart/2005/8/layout/orgChart1"/>
    <dgm:cxn modelId="{7E3C9C10-5606-4477-828E-9212366EFECA}" type="presParOf" srcId="{B21E4C70-3849-45CB-AE46-7857ACC04926}" destId="{8DFBAFE0-ED12-40F3-8D89-42530DC3567A}" srcOrd="0" destOrd="0" presId="urn:microsoft.com/office/officeart/2005/8/layout/orgChart1"/>
    <dgm:cxn modelId="{8A36F230-8910-4208-B317-543514EEA457}" type="presParOf" srcId="{B21E4C70-3849-45CB-AE46-7857ACC04926}" destId="{B8FEB8D5-D669-4992-B945-16EDE3E01951}" srcOrd="1" destOrd="0" presId="urn:microsoft.com/office/officeart/2005/8/layout/orgChart1"/>
    <dgm:cxn modelId="{2F5563AE-2489-4D01-8345-5EBA8DF55A07}" type="presParOf" srcId="{B39CE395-1FEC-4D7F-B6C1-5FC9D5126C63}" destId="{EA33CBF1-8EB6-4441-8E04-21670B40D075}" srcOrd="1" destOrd="0" presId="urn:microsoft.com/office/officeart/2005/8/layout/orgChart1"/>
    <dgm:cxn modelId="{FD7E9D40-4BBD-4812-AC48-5AA68913973E}" type="presParOf" srcId="{B39CE395-1FEC-4D7F-B6C1-5FC9D5126C63}" destId="{4A6A9253-35FC-4CB4-AFF1-359E427A2AE7}" srcOrd="2" destOrd="0" presId="urn:microsoft.com/office/officeart/2005/8/layout/orgChart1"/>
    <dgm:cxn modelId="{2FBE6785-7D28-4AB6-9FFC-61D775B724B4}" type="presParOf" srcId="{50E19264-CC72-405E-ABE6-0B35F51E9D97}" destId="{9E0BBBF6-4C4E-4867-84E6-4466E352B4F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EF8C81-63BE-4F2F-A0F6-8D9CA20209CF}">
      <dsp:nvSpPr>
        <dsp:cNvPr id="0" name=""/>
        <dsp:cNvSpPr/>
      </dsp:nvSpPr>
      <dsp:spPr>
        <a:xfrm>
          <a:off x="5349230" y="1890824"/>
          <a:ext cx="4199620" cy="3631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8021"/>
              </a:lnTo>
              <a:lnTo>
                <a:pt x="4199620" y="188021"/>
              </a:lnTo>
              <a:lnTo>
                <a:pt x="4199620" y="363165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534754-C54C-4AE5-9F0C-155D15A25C42}">
      <dsp:nvSpPr>
        <dsp:cNvPr id="0" name=""/>
        <dsp:cNvSpPr/>
      </dsp:nvSpPr>
      <dsp:spPr>
        <a:xfrm>
          <a:off x="5349230" y="1890824"/>
          <a:ext cx="2181293" cy="3631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8021"/>
              </a:lnTo>
              <a:lnTo>
                <a:pt x="2181293" y="188021"/>
              </a:lnTo>
              <a:lnTo>
                <a:pt x="2181293" y="363165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F9BD71-58FB-41B5-B98E-A82A6E48FFFE}">
      <dsp:nvSpPr>
        <dsp:cNvPr id="0" name=""/>
        <dsp:cNvSpPr/>
      </dsp:nvSpPr>
      <dsp:spPr>
        <a:xfrm>
          <a:off x="5300641" y="1890824"/>
          <a:ext cx="91440" cy="385200"/>
        </a:xfrm>
        <a:custGeom>
          <a:avLst/>
          <a:gdLst/>
          <a:ahLst/>
          <a:cxnLst/>
          <a:rect l="0" t="0" r="0" b="0"/>
          <a:pathLst>
            <a:path>
              <a:moveTo>
                <a:pt x="48589" y="0"/>
              </a:moveTo>
              <a:lnTo>
                <a:pt x="48589" y="210056"/>
              </a:lnTo>
              <a:lnTo>
                <a:pt x="45720" y="210056"/>
              </a:lnTo>
              <a:lnTo>
                <a:pt x="45720" y="385200"/>
              </a:lnTo>
            </a:path>
          </a:pathLst>
        </a:custGeom>
        <a:noFill/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E426F5-5709-46E4-A7E6-40F2AF15A71E}">
      <dsp:nvSpPr>
        <dsp:cNvPr id="0" name=""/>
        <dsp:cNvSpPr/>
      </dsp:nvSpPr>
      <dsp:spPr>
        <a:xfrm>
          <a:off x="3033509" y="1890824"/>
          <a:ext cx="2315721" cy="363165"/>
        </a:xfrm>
        <a:custGeom>
          <a:avLst/>
          <a:gdLst/>
          <a:ahLst/>
          <a:cxnLst/>
          <a:rect l="0" t="0" r="0" b="0"/>
          <a:pathLst>
            <a:path>
              <a:moveTo>
                <a:pt x="2315721" y="0"/>
              </a:moveTo>
              <a:lnTo>
                <a:pt x="2315721" y="188021"/>
              </a:lnTo>
              <a:lnTo>
                <a:pt x="0" y="188021"/>
              </a:lnTo>
              <a:lnTo>
                <a:pt x="0" y="363165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497218-C031-40EF-8D47-FBF10671A4C8}">
      <dsp:nvSpPr>
        <dsp:cNvPr id="0" name=""/>
        <dsp:cNvSpPr/>
      </dsp:nvSpPr>
      <dsp:spPr>
        <a:xfrm>
          <a:off x="842457" y="1890824"/>
          <a:ext cx="4506773" cy="363165"/>
        </a:xfrm>
        <a:custGeom>
          <a:avLst/>
          <a:gdLst/>
          <a:ahLst/>
          <a:cxnLst/>
          <a:rect l="0" t="0" r="0" b="0"/>
          <a:pathLst>
            <a:path>
              <a:moveTo>
                <a:pt x="4506773" y="0"/>
              </a:moveTo>
              <a:lnTo>
                <a:pt x="4506773" y="188021"/>
              </a:lnTo>
              <a:lnTo>
                <a:pt x="0" y="188021"/>
              </a:lnTo>
              <a:lnTo>
                <a:pt x="0" y="363165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757FAF-1043-488B-96A7-D1F81963B607}">
      <dsp:nvSpPr>
        <dsp:cNvPr id="0" name=""/>
        <dsp:cNvSpPr/>
      </dsp:nvSpPr>
      <dsp:spPr>
        <a:xfrm>
          <a:off x="2292316" y="1354024"/>
          <a:ext cx="6113828" cy="536799"/>
        </a:xfrm>
        <a:prstGeom prst="rect">
          <a:avLst/>
        </a:prstGeom>
        <a:solidFill>
          <a:srgbClr val="54A9A6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bg1"/>
              </a:solidFill>
              <a:latin typeface="Century Gothic" panose="020B0502020202020204" pitchFamily="34" charset="0"/>
            </a:rPr>
            <a:t>KELOMPOK</a:t>
          </a:r>
          <a:endParaRPr lang="id-ID" sz="2400" b="1" kern="1200" dirty="0">
            <a:solidFill>
              <a:schemeClr val="bg1"/>
            </a:solidFill>
            <a:latin typeface="Century Gothic" panose="020B0502020202020204" pitchFamily="34" charset="0"/>
          </a:endParaRPr>
        </a:p>
      </dsp:txBody>
      <dsp:txXfrm>
        <a:off x="2292316" y="1354024"/>
        <a:ext cx="6113828" cy="536799"/>
      </dsp:txXfrm>
    </dsp:sp>
    <dsp:sp modelId="{0DEEFA91-F9D8-483F-99E5-748D1AF8D10A}">
      <dsp:nvSpPr>
        <dsp:cNvPr id="0" name=""/>
        <dsp:cNvSpPr/>
      </dsp:nvSpPr>
      <dsp:spPr>
        <a:xfrm>
          <a:off x="8438" y="2253990"/>
          <a:ext cx="1668038" cy="1160921"/>
        </a:xfrm>
        <a:prstGeom prst="rect">
          <a:avLst/>
        </a:prstGeom>
        <a:solidFill>
          <a:srgbClr val="DFF1EF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b="1" kern="1200" dirty="0">
              <a:solidFill>
                <a:srgbClr val="194656"/>
              </a:solidFill>
              <a:latin typeface="Century Gothic" panose="020B0502020202020204" pitchFamily="34" charset="0"/>
            </a:rPr>
            <a:t>KUB</a:t>
          </a:r>
          <a:r>
            <a:rPr lang="id-ID" sz="1400" kern="1200" dirty="0">
              <a:solidFill>
                <a:srgbClr val="194656"/>
              </a:solidFill>
              <a:latin typeface="Century Gothic" panose="020B0502020202020204" pitchFamily="34" charset="0"/>
            </a:rPr>
            <a:t> yang dibentuk oleh nelayan</a:t>
          </a:r>
        </a:p>
      </dsp:txBody>
      <dsp:txXfrm>
        <a:off x="8438" y="2253990"/>
        <a:ext cx="1668038" cy="1160921"/>
      </dsp:txXfrm>
    </dsp:sp>
    <dsp:sp modelId="{FBA2FDFA-BDAB-4B5F-9ADD-780473345D56}">
      <dsp:nvSpPr>
        <dsp:cNvPr id="0" name=""/>
        <dsp:cNvSpPr/>
      </dsp:nvSpPr>
      <dsp:spPr>
        <a:xfrm>
          <a:off x="2026765" y="2253990"/>
          <a:ext cx="2013489" cy="1160921"/>
        </a:xfrm>
        <a:prstGeom prst="rect">
          <a:avLst/>
        </a:prstGeom>
        <a:solidFill>
          <a:srgbClr val="B1E6DE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b="1" kern="1200" dirty="0">
              <a:solidFill>
                <a:srgbClr val="194656"/>
              </a:solidFill>
              <a:latin typeface="Century Gothic" panose="020B0502020202020204" pitchFamily="34" charset="0"/>
            </a:rPr>
            <a:t>POKDAKAN</a:t>
          </a:r>
          <a:r>
            <a:rPr lang="id-ID" sz="1400" kern="1200" dirty="0">
              <a:solidFill>
                <a:srgbClr val="194656"/>
              </a:solidFill>
              <a:latin typeface="Century Gothic" panose="020B0502020202020204" pitchFamily="34" charset="0"/>
            </a:rPr>
            <a:t> yang dibentuk oleh pembudidaya ikan</a:t>
          </a:r>
        </a:p>
      </dsp:txBody>
      <dsp:txXfrm>
        <a:off x="2026765" y="2253990"/>
        <a:ext cx="2013489" cy="1160921"/>
      </dsp:txXfrm>
    </dsp:sp>
    <dsp:sp modelId="{282EDBC2-BC25-4A8C-93CE-066EF858D72D}">
      <dsp:nvSpPr>
        <dsp:cNvPr id="0" name=""/>
        <dsp:cNvSpPr/>
      </dsp:nvSpPr>
      <dsp:spPr>
        <a:xfrm>
          <a:off x="4368524" y="2276024"/>
          <a:ext cx="1955675" cy="1255907"/>
        </a:xfrm>
        <a:prstGeom prst="rect">
          <a:avLst/>
        </a:prstGeom>
        <a:solidFill>
          <a:srgbClr val="6CC3B6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b="1" kern="1200" dirty="0">
              <a:solidFill>
                <a:schemeClr val="bg1"/>
              </a:solidFill>
              <a:latin typeface="Century Gothic" panose="020B0502020202020204" pitchFamily="34" charset="0"/>
            </a:rPr>
            <a:t>POKLAHSAR </a:t>
          </a:r>
          <a:r>
            <a:rPr lang="id-ID" sz="1400" kern="1200" dirty="0">
              <a:solidFill>
                <a:schemeClr val="bg1"/>
              </a:solidFill>
              <a:latin typeface="Century Gothic" panose="020B0502020202020204" pitchFamily="34" charset="0"/>
            </a:rPr>
            <a:t>yang dibentuk oleh pengolah dan pemasar ikan</a:t>
          </a:r>
        </a:p>
      </dsp:txBody>
      <dsp:txXfrm>
        <a:off x="4368524" y="2276024"/>
        <a:ext cx="1955675" cy="1255907"/>
      </dsp:txXfrm>
    </dsp:sp>
    <dsp:sp modelId="{2D74D20F-5B6C-473A-9786-C6F322ABCD64}">
      <dsp:nvSpPr>
        <dsp:cNvPr id="0" name=""/>
        <dsp:cNvSpPr/>
      </dsp:nvSpPr>
      <dsp:spPr>
        <a:xfrm>
          <a:off x="6696505" y="2253990"/>
          <a:ext cx="1668038" cy="1160921"/>
        </a:xfrm>
        <a:prstGeom prst="rect">
          <a:avLst/>
        </a:prstGeom>
        <a:solidFill>
          <a:srgbClr val="54A9A6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b="1" kern="1200" dirty="0">
              <a:solidFill>
                <a:schemeClr val="bg1"/>
              </a:solidFill>
              <a:latin typeface="Century Gothic" panose="020B0502020202020204" pitchFamily="34" charset="0"/>
            </a:rPr>
            <a:t>KUGAR</a:t>
          </a:r>
          <a:r>
            <a:rPr lang="id-ID" sz="1400" kern="1200" dirty="0">
              <a:solidFill>
                <a:schemeClr val="bg1"/>
              </a:solidFill>
              <a:latin typeface="Century Gothic" panose="020B0502020202020204" pitchFamily="34" charset="0"/>
            </a:rPr>
            <a:t> yang dibentuk oleh petambak garam</a:t>
          </a:r>
        </a:p>
      </dsp:txBody>
      <dsp:txXfrm>
        <a:off x="6696505" y="2253990"/>
        <a:ext cx="1668038" cy="1160921"/>
      </dsp:txXfrm>
    </dsp:sp>
    <dsp:sp modelId="{8DFBAFE0-ED12-40F3-8D89-42530DC3567A}">
      <dsp:nvSpPr>
        <dsp:cNvPr id="0" name=""/>
        <dsp:cNvSpPr/>
      </dsp:nvSpPr>
      <dsp:spPr>
        <a:xfrm>
          <a:off x="8714832" y="2253990"/>
          <a:ext cx="1668038" cy="1160921"/>
        </a:xfrm>
        <a:prstGeom prst="rect">
          <a:avLst/>
        </a:prstGeom>
        <a:solidFill>
          <a:srgbClr val="194656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000" b="1" kern="1200" dirty="0">
              <a:solidFill>
                <a:schemeClr val="bg1"/>
              </a:solidFill>
              <a:latin typeface="Century Gothic" panose="020B0502020202020204" pitchFamily="34" charset="0"/>
            </a:rPr>
            <a:t>POKMASWAS</a:t>
          </a:r>
          <a:r>
            <a:rPr lang="id-ID" sz="1000" kern="1200" dirty="0">
              <a:solidFill>
                <a:schemeClr val="bg1"/>
              </a:solidFill>
              <a:latin typeface="Century Gothic" panose="020B0502020202020204" pitchFamily="34" charset="0"/>
            </a:rPr>
            <a:t> yang dibentuk oleh masyarakat dalam rangka pengawasan pengelolaan dan pemanfaatan sumber daya kelautan dan perikanan</a:t>
          </a:r>
        </a:p>
      </dsp:txBody>
      <dsp:txXfrm>
        <a:off x="8714832" y="2253990"/>
        <a:ext cx="1668038" cy="11609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FE9DC7-5841-4FC9-BAD6-39688451DF93}" type="datetimeFigureOut">
              <a:rPr lang="en-ID" smtClean="0"/>
              <a:t>18/03/2025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674378-22DA-49C1-87AA-52CF4DE61A5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26459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gace7fa64f5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7" name="Google Shape;1167;gace7fa64f5_1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8281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64491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FFD8F-53A8-ACA0-A0CD-E4F5C9C16C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3F55E5-7FF8-394F-1450-C18582F06C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B2F829-96E3-8A84-5883-97A064810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899E5-4C95-4DDD-A0EE-7FE5AF7DBD1F}" type="datetimeFigureOut">
              <a:rPr lang="en-ID" smtClean="0"/>
              <a:t>18/03/2025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A696BA-4D11-F702-6745-003B19F77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2B7DB3-DFCD-D2BA-A8F9-43D89F45E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F5AF-2C8A-4587-9072-22B765EB3B3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09078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18C32-0A42-15D0-F709-EB9105922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EAF4B-B29F-4E56-98BB-3462CFC3A8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35CEB4-F0AB-E249-4B2D-4C55B3F59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899E5-4C95-4DDD-A0EE-7FE5AF7DBD1F}" type="datetimeFigureOut">
              <a:rPr lang="en-ID" smtClean="0"/>
              <a:t>18/03/2025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10BEBE-B9A4-41B4-3064-FD5653D3E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28F863-7698-D3C0-5CEC-4B9C488E4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F5AF-2C8A-4587-9072-22B765EB3B3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25666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F142A-1DE7-2C4C-76BB-8E2012E95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AE925C-C866-2E4E-3084-D7BEACE2D7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65DEC-1640-9209-6DFA-C51B390CC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899E5-4C95-4DDD-A0EE-7FE5AF7DBD1F}" type="datetimeFigureOut">
              <a:rPr lang="en-ID" smtClean="0"/>
              <a:t>18/03/2025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0E79EC-00FB-41C2-F46F-F93321F62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D0AA06-058A-40FD-6388-4AE48CF94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F5AF-2C8A-4587-9072-22B765EB3B3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35258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5470D-C6F6-0AFA-E0C3-45AF282E0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982CE2-A9E1-3BBC-3250-1013249FA2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258587-9E6B-0824-747E-6F34F73C9D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CC23A7-360E-FDBB-B6C8-BCD614CA2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899E5-4C95-4DDD-A0EE-7FE5AF7DBD1F}" type="datetimeFigureOut">
              <a:rPr lang="en-ID" smtClean="0"/>
              <a:t>18/03/2025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D3C987-C7BD-60DA-341C-9B349B7C2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BC76F6-F9BE-8EA6-8D92-DD821BD42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F5AF-2C8A-4587-9072-22B765EB3B3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20419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38342-EAED-8CDE-0C64-9172CE734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69CBD5-7A20-2196-93DF-C0722E4523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492FCA-4E8F-1712-1F40-BB219AA95E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BF617E-E3EC-C1D9-559C-347368369E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B87D86-4F3B-DAA1-C463-D2393B11DF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635BB4-E3F2-2875-287C-BEDFFDF81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899E5-4C95-4DDD-A0EE-7FE5AF7DBD1F}" type="datetimeFigureOut">
              <a:rPr lang="en-ID" smtClean="0"/>
              <a:t>18/03/2025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CB7BE5-67F0-3A72-9A90-4ACC746B4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64F7CD-F35B-37BE-70FA-7357CF4E0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F5AF-2C8A-4587-9072-22B765EB3B3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29296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58C04-9DE3-1B76-DC11-9E7E0A755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F5BAAA-277E-7532-74F7-A7EDF6686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899E5-4C95-4DDD-A0EE-7FE5AF7DBD1F}" type="datetimeFigureOut">
              <a:rPr lang="en-ID" smtClean="0"/>
              <a:t>18/03/2025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F1EDC7-9505-CAC4-337A-6A3AC2894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207272-5DAD-2F06-21C4-DC96621C3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F5AF-2C8A-4587-9072-22B765EB3B3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03987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A7CA14-210C-5B13-45B1-50B616C4B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899E5-4C95-4DDD-A0EE-7FE5AF7DBD1F}" type="datetimeFigureOut">
              <a:rPr lang="en-ID" smtClean="0"/>
              <a:t>18/03/2025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EF43AB-47D6-F49A-5F55-E0212278E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4672B3-0EC5-2F55-2FDC-88A6D9813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F5AF-2C8A-4587-9072-22B765EB3B3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51828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01A63-9AA6-B993-30AE-0A717A8D1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10A51A-B11F-8325-308A-1F8085469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D22985-090A-D19B-0548-D414729D2E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FB1863-51CA-DF5F-0BE6-E729E50BC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899E5-4C95-4DDD-A0EE-7FE5AF7DBD1F}" type="datetimeFigureOut">
              <a:rPr lang="en-ID" smtClean="0"/>
              <a:t>18/03/2025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400A34-F560-46EE-CA31-15FFEF83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747B34-7E54-7D97-6D7C-59929D44F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F5AF-2C8A-4587-9072-22B765EB3B3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64571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DA4FE-7A5F-5C90-01D2-9838689BB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01982B-29B8-7CB4-A402-CB30C84B50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A95623-377A-E9FF-4E4E-94E30E52CA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188781-5CB7-ED29-0157-3C6D59F8F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899E5-4C95-4DDD-A0EE-7FE5AF7DBD1F}" type="datetimeFigureOut">
              <a:rPr lang="en-ID" smtClean="0"/>
              <a:t>18/03/2025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51EEC7-5928-12CB-86A7-053BC3108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E50653-9511-A8D2-A719-680F73ED0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F5AF-2C8A-4587-9072-22B765EB3B3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08068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8A958-19D6-C62E-6596-C04F02570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B2FA6E-2F94-881D-7782-B17FC88B21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8774FC-22D2-2CD2-4D3B-3B61A429E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899E5-4C95-4DDD-A0EE-7FE5AF7DBD1F}" type="datetimeFigureOut">
              <a:rPr lang="en-ID" smtClean="0"/>
              <a:t>18/03/2025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9668EE-0F3F-0FA2-A6C5-1F392E936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41AE4F-0FA4-15F4-0EE9-9AFE7DE52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F5AF-2C8A-4587-9072-22B765EB3B3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06660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5E1BE0-3E85-DA68-5CDC-31DF01BBE8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BA40C7-BDF0-2471-B7E8-F8788EE484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3C4382-20E7-7D73-06E2-F793DC7D3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899E5-4C95-4DDD-A0EE-7FE5AF7DBD1F}" type="datetimeFigureOut">
              <a:rPr lang="en-ID" smtClean="0"/>
              <a:t>18/03/2025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B592E2-9A26-A6E9-826A-06FF2DFCC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595DA1-0F93-9966-23AF-63DADB41B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F5AF-2C8A-4587-9072-22B765EB3B3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52354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001F5F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730514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609600" y="593367"/>
            <a:ext cx="10972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uk-UA" smtClean="0"/>
              <a:t>‹#›</a:t>
            </a:fld>
            <a:endParaRPr lang="uk-UA"/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855733" y="3010683"/>
            <a:ext cx="3586400" cy="5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13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ubTitle" idx="1"/>
          </p:nvPr>
        </p:nvSpPr>
        <p:spPr>
          <a:xfrm>
            <a:off x="855733" y="3492584"/>
            <a:ext cx="3586400" cy="11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title" idx="3"/>
          </p:nvPr>
        </p:nvSpPr>
        <p:spPr>
          <a:xfrm>
            <a:off x="7766400" y="3003267"/>
            <a:ext cx="3586400" cy="5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13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4"/>
          </p:nvPr>
        </p:nvSpPr>
        <p:spPr>
          <a:xfrm>
            <a:off x="7766400" y="3498680"/>
            <a:ext cx="3586400" cy="10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30674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EA9EEA-8E8F-28AC-ED9D-1D312B007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40B09A-00BB-ADF0-C4B8-77BFFA0D75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F8CC33-B22C-244D-6112-2C1DDEB82B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899E5-4C95-4DDD-A0EE-7FE5AF7DBD1F}" type="datetimeFigureOut">
              <a:rPr lang="en-ID" smtClean="0"/>
              <a:t>18/03/2025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12F00-7272-E639-A94E-7E25B2B035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685968-EFC6-B417-58D1-5837B4A4B5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F5AF-2C8A-4587-9072-22B765EB3B3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65948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05A52C1-818B-4DFF-A7C8-D8545C0E9926}"/>
              </a:ext>
            </a:extLst>
          </p:cNvPr>
          <p:cNvSpPr/>
          <p:nvPr/>
        </p:nvSpPr>
        <p:spPr>
          <a:xfrm>
            <a:off x="8316725" y="5666768"/>
            <a:ext cx="109182" cy="110546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41F47FC-B4F5-D4C2-B6E5-8A1EFB02A0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202" y="-153246"/>
            <a:ext cx="4713832" cy="235279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3EA5AC0-AFA8-454A-A6CC-3AA013D086AE}"/>
              </a:ext>
            </a:extLst>
          </p:cNvPr>
          <p:cNvSpPr/>
          <p:nvPr/>
        </p:nvSpPr>
        <p:spPr>
          <a:xfrm>
            <a:off x="406681" y="2199544"/>
            <a:ext cx="6501920" cy="1629411"/>
          </a:xfrm>
          <a:prstGeom prst="rect">
            <a:avLst/>
          </a:prstGeom>
          <a:noFill/>
          <a:ln w="38100">
            <a:solidFill>
              <a:srgbClr val="F6B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PENGUATAN KELEMBAGAAN/PENGORGANISASIAN POKDAKAN - PROYEK IISAP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225BD5B-7CF3-2E80-9DD6-6D2AD5A628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774" y="2199544"/>
            <a:ext cx="5169226" cy="3439885"/>
          </a:xfrm>
          <a:prstGeom prst="rect">
            <a:avLst/>
          </a:prstGeom>
        </p:spPr>
      </p:pic>
      <p:sp>
        <p:nvSpPr>
          <p:cNvPr id="10" name="Freeform 7">
            <a:extLst>
              <a:ext uri="{FF2B5EF4-FFF2-40B4-BE49-F238E27FC236}">
                <a16:creationId xmlns:a16="http://schemas.microsoft.com/office/drawing/2014/main" id="{40B5AC78-B8A8-4EE2-9BA2-B795E6349B0F}"/>
              </a:ext>
            </a:extLst>
          </p:cNvPr>
          <p:cNvSpPr/>
          <p:nvPr/>
        </p:nvSpPr>
        <p:spPr>
          <a:xfrm>
            <a:off x="-7035" y="3839839"/>
            <a:ext cx="12206069" cy="3210714"/>
          </a:xfrm>
          <a:custGeom>
            <a:avLst/>
            <a:gdLst>
              <a:gd name="connsiteX0" fmla="*/ 12206069 w 12206069"/>
              <a:gd name="connsiteY0" fmla="*/ 592040 h 1755913"/>
              <a:gd name="connsiteX1" fmla="*/ 12206069 w 12206069"/>
              <a:gd name="connsiteY1" fmla="*/ 611020 h 1755913"/>
              <a:gd name="connsiteX2" fmla="*/ 11904518 w 12206069"/>
              <a:gd name="connsiteY2" fmla="*/ 617615 h 1755913"/>
              <a:gd name="connsiteX3" fmla="*/ 6616459 w 12206069"/>
              <a:gd name="connsiteY3" fmla="*/ 984438 h 1755913"/>
              <a:gd name="connsiteX4" fmla="*/ 6180091 w 12206069"/>
              <a:gd name="connsiteY4" fmla="*/ 989968 h 1755913"/>
              <a:gd name="connsiteX5" fmla="*/ 2590097 w 12206069"/>
              <a:gd name="connsiteY5" fmla="*/ 666342 h 1755913"/>
              <a:gd name="connsiteX6" fmla="*/ 6157336 w 12206069"/>
              <a:gd name="connsiteY6" fmla="*/ 970879 h 1755913"/>
              <a:gd name="connsiteX7" fmla="*/ 6616459 w 12206069"/>
              <a:gd name="connsiteY7" fmla="*/ 965527 h 1755913"/>
              <a:gd name="connsiteX8" fmla="*/ 11912039 w 12206069"/>
              <a:gd name="connsiteY8" fmla="*/ 598526 h 1755913"/>
              <a:gd name="connsiteX9" fmla="*/ 12206069 w 12206069"/>
              <a:gd name="connsiteY9" fmla="*/ 562107 h 1755913"/>
              <a:gd name="connsiteX10" fmla="*/ 12206069 w 12206069"/>
              <a:gd name="connsiteY10" fmla="*/ 581048 h 1755913"/>
              <a:gd name="connsiteX11" fmla="*/ 11904518 w 12206069"/>
              <a:gd name="connsiteY11" fmla="*/ 587643 h 1755913"/>
              <a:gd name="connsiteX12" fmla="*/ 6616459 w 12206069"/>
              <a:gd name="connsiteY12" fmla="*/ 954644 h 1755913"/>
              <a:gd name="connsiteX13" fmla="*/ 6157336 w 12206069"/>
              <a:gd name="connsiteY13" fmla="*/ 959996 h 1755913"/>
              <a:gd name="connsiteX14" fmla="*/ 6145289 w 12206069"/>
              <a:gd name="connsiteY14" fmla="*/ 959996 h 1755913"/>
              <a:gd name="connsiteX15" fmla="*/ 2578050 w 12206069"/>
              <a:gd name="connsiteY15" fmla="*/ 652783 h 1755913"/>
              <a:gd name="connsiteX16" fmla="*/ 6121195 w 12206069"/>
              <a:gd name="connsiteY16" fmla="*/ 940907 h 1755913"/>
              <a:gd name="connsiteX17" fmla="*/ 6628506 w 12206069"/>
              <a:gd name="connsiteY17" fmla="*/ 935555 h 1755913"/>
              <a:gd name="connsiteX18" fmla="*/ 11912063 w 12206069"/>
              <a:gd name="connsiteY18" fmla="*/ 568613 h 1755913"/>
              <a:gd name="connsiteX19" fmla="*/ 0 w 12206069"/>
              <a:gd name="connsiteY19" fmla="*/ 0 h 1755913"/>
              <a:gd name="connsiteX20" fmla="*/ 6180091 w 12206069"/>
              <a:gd name="connsiteY20" fmla="*/ 1000851 h 1755913"/>
              <a:gd name="connsiteX21" fmla="*/ 6616459 w 12206069"/>
              <a:gd name="connsiteY21" fmla="*/ 995321 h 1755913"/>
              <a:gd name="connsiteX22" fmla="*/ 11912039 w 12206069"/>
              <a:gd name="connsiteY22" fmla="*/ 628498 h 1755913"/>
              <a:gd name="connsiteX23" fmla="*/ 12206069 w 12206069"/>
              <a:gd name="connsiteY23" fmla="*/ 622012 h 1755913"/>
              <a:gd name="connsiteX24" fmla="*/ 12206069 w 12206069"/>
              <a:gd name="connsiteY24" fmla="*/ 1755913 h 1755913"/>
              <a:gd name="connsiteX25" fmla="*/ 0 w 12206069"/>
              <a:gd name="connsiteY25" fmla="*/ 1755913 h 1755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206069" h="1755913">
                <a:moveTo>
                  <a:pt x="12206069" y="592040"/>
                </a:moveTo>
                <a:lnTo>
                  <a:pt x="12206069" y="611020"/>
                </a:lnTo>
                <a:lnTo>
                  <a:pt x="11904518" y="617615"/>
                </a:lnTo>
                <a:cubicBezTo>
                  <a:pt x="9924311" y="690591"/>
                  <a:pt x="8418985" y="941666"/>
                  <a:pt x="6616459" y="984438"/>
                </a:cubicBezTo>
                <a:cubicBezTo>
                  <a:pt x="6474572" y="987292"/>
                  <a:pt x="6321978" y="989968"/>
                  <a:pt x="6180091" y="989968"/>
                </a:cubicBezTo>
                <a:cubicBezTo>
                  <a:pt x="4979411" y="989968"/>
                  <a:pt x="3743928" y="875789"/>
                  <a:pt x="2590097" y="666342"/>
                </a:cubicBezTo>
                <a:cubicBezTo>
                  <a:pt x="3731881" y="864907"/>
                  <a:pt x="4968702" y="970879"/>
                  <a:pt x="6157336" y="970879"/>
                </a:cubicBezTo>
                <a:cubicBezTo>
                  <a:pt x="6309931" y="970879"/>
                  <a:pt x="6462525" y="968203"/>
                  <a:pt x="6616459" y="965527"/>
                </a:cubicBezTo>
                <a:cubicBezTo>
                  <a:pt x="8440067" y="922598"/>
                  <a:pt x="9947004" y="671505"/>
                  <a:pt x="11912039" y="598526"/>
                </a:cubicBezTo>
                <a:close/>
                <a:moveTo>
                  <a:pt x="12206069" y="562107"/>
                </a:moveTo>
                <a:lnTo>
                  <a:pt x="12206069" y="581048"/>
                </a:lnTo>
                <a:lnTo>
                  <a:pt x="11904518" y="587643"/>
                </a:lnTo>
                <a:cubicBezTo>
                  <a:pt x="9924311" y="660622"/>
                  <a:pt x="8418985" y="911716"/>
                  <a:pt x="6616459" y="954644"/>
                </a:cubicBezTo>
                <a:cubicBezTo>
                  <a:pt x="6462525" y="957320"/>
                  <a:pt x="6309931" y="959996"/>
                  <a:pt x="6157336" y="959996"/>
                </a:cubicBezTo>
                <a:lnTo>
                  <a:pt x="6145289" y="959996"/>
                </a:lnTo>
                <a:cubicBezTo>
                  <a:pt x="4956655" y="959996"/>
                  <a:pt x="3731881" y="854024"/>
                  <a:pt x="2578050" y="652783"/>
                </a:cubicBezTo>
                <a:cubicBezTo>
                  <a:pt x="3719834" y="843141"/>
                  <a:pt x="4932561" y="940907"/>
                  <a:pt x="6121195" y="940907"/>
                </a:cubicBezTo>
                <a:cubicBezTo>
                  <a:pt x="6287175" y="940907"/>
                  <a:pt x="6451817" y="938231"/>
                  <a:pt x="6628506" y="935555"/>
                </a:cubicBezTo>
                <a:cubicBezTo>
                  <a:pt x="8441573" y="892783"/>
                  <a:pt x="9947193" y="641708"/>
                  <a:pt x="11912063" y="568613"/>
                </a:cubicBezTo>
                <a:close/>
                <a:moveTo>
                  <a:pt x="0" y="0"/>
                </a:moveTo>
                <a:cubicBezTo>
                  <a:pt x="1706653" y="631018"/>
                  <a:pt x="4014315" y="1000851"/>
                  <a:pt x="6180091" y="1000851"/>
                </a:cubicBezTo>
                <a:cubicBezTo>
                  <a:pt x="6321978" y="1000851"/>
                  <a:pt x="6474572" y="998175"/>
                  <a:pt x="6616459" y="995321"/>
                </a:cubicBezTo>
                <a:cubicBezTo>
                  <a:pt x="8440067" y="952548"/>
                  <a:pt x="9947004" y="701474"/>
                  <a:pt x="11912039" y="628498"/>
                </a:cubicBezTo>
                <a:lnTo>
                  <a:pt x="12206069" y="622012"/>
                </a:lnTo>
                <a:lnTo>
                  <a:pt x="12206069" y="1755913"/>
                </a:lnTo>
                <a:lnTo>
                  <a:pt x="0" y="1755913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410309CC-3E0E-4FCE-AB9C-CC5DC14929CA}"/>
              </a:ext>
            </a:extLst>
          </p:cNvPr>
          <p:cNvSpPr txBox="1">
            <a:spLocks/>
          </p:cNvSpPr>
          <p:nvPr/>
        </p:nvSpPr>
        <p:spPr>
          <a:xfrm>
            <a:off x="8676280" y="5666767"/>
            <a:ext cx="3515720" cy="110546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d-ID" sz="1800" b="1" dirty="0"/>
              <a:t>Disiapkan oleh :  </a:t>
            </a:r>
          </a:p>
          <a:p>
            <a:pPr marL="0" indent="0">
              <a:buNone/>
            </a:pPr>
            <a:r>
              <a:rPr lang="en-US" sz="1800" b="1" dirty="0"/>
              <a:t>Agus Supriadi H, </a:t>
            </a:r>
            <a:r>
              <a:rPr lang="en-US" sz="1800" b="1" dirty="0" err="1"/>
              <a:t>S.Pi</a:t>
            </a:r>
            <a:r>
              <a:rPr lang="en-US" sz="1800" b="1" dirty="0"/>
              <a:t>, </a:t>
            </a:r>
            <a:r>
              <a:rPr lang="en-US" sz="1800" b="1" dirty="0" err="1"/>
              <a:t>M.Si</a:t>
            </a:r>
            <a:endParaRPr lang="en-US" sz="1800" b="1" dirty="0"/>
          </a:p>
          <a:p>
            <a:pPr marL="0" indent="0">
              <a:buNone/>
            </a:pPr>
            <a:r>
              <a:rPr lang="en-US" sz="1800" b="1" dirty="0"/>
              <a:t>TC Capacity Building</a:t>
            </a:r>
          </a:p>
        </p:txBody>
      </p:sp>
    </p:spTree>
    <p:extLst>
      <p:ext uri="{BB962C8B-B14F-4D97-AF65-F5344CB8AC3E}">
        <p14:creationId xmlns:p14="http://schemas.microsoft.com/office/powerpoint/2010/main" val="2947478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0AF3F-1E74-F669-D35C-1E9AEC9BC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:a16="http://schemas.microsoft.com/office/drawing/2014/main" id="{991E8E26-F95F-BB7F-BD55-DBD3E1D617D2}"/>
              </a:ext>
            </a:extLst>
          </p:cNvPr>
          <p:cNvSpPr/>
          <p:nvPr/>
        </p:nvSpPr>
        <p:spPr>
          <a:xfrm rot="16200000">
            <a:off x="7061581" y="1727580"/>
            <a:ext cx="6366680" cy="3894158"/>
          </a:xfrm>
          <a:prstGeom prst="rtTriangle">
            <a:avLst/>
          </a:prstGeom>
          <a:solidFill>
            <a:srgbClr val="DFF1E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04BF51-49EE-09BD-C5FD-E1F23292A5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754" y="-17257"/>
            <a:ext cx="12254754" cy="7680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1AE1F3-EC0B-202C-491A-E522C03DF6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0640" y="169569"/>
            <a:ext cx="67767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RENCANA PEMBELAJARAN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428802-F162-EFE4-0E6F-E3CCB861B8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0786" y="818060"/>
            <a:ext cx="8876574" cy="5358903"/>
          </a:xfrm>
        </p:spPr>
        <p:txBody>
          <a:bodyPr/>
          <a:lstStyle/>
          <a:p>
            <a:r>
              <a:rPr lang="en-US" dirty="0"/>
              <a:t>Tujuan: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perserta</a:t>
            </a:r>
            <a:r>
              <a:rPr lang="en-US" dirty="0"/>
              <a:t> </a:t>
            </a:r>
            <a:r>
              <a:rPr lang="en-US" dirty="0" err="1"/>
              <a:t>diharapkan</a:t>
            </a:r>
            <a:r>
              <a:rPr lang="en-US" dirty="0"/>
              <a:t>;</a:t>
            </a:r>
          </a:p>
          <a:p>
            <a:pPr marL="514350" indent="-514350">
              <a:buAutoNum type="arabicPeriod"/>
            </a:pPr>
            <a:r>
              <a:rPr lang="en-US" dirty="0" err="1"/>
              <a:t>Menjelaskan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penguatan</a:t>
            </a:r>
            <a:r>
              <a:rPr lang="en-US" dirty="0"/>
              <a:t> </a:t>
            </a:r>
            <a:r>
              <a:rPr lang="en-US" dirty="0" err="1"/>
              <a:t>kelembagaan</a:t>
            </a:r>
            <a:r>
              <a:rPr lang="en-US" dirty="0"/>
              <a:t> </a:t>
            </a:r>
            <a:r>
              <a:rPr lang="en-US" dirty="0" err="1"/>
              <a:t>pokdakan</a:t>
            </a:r>
            <a:r>
              <a:rPr lang="en-US" dirty="0"/>
              <a:t>;</a:t>
            </a:r>
          </a:p>
          <a:p>
            <a:pPr marL="514350" indent="-514350">
              <a:buAutoNum type="arabicPeriod"/>
            </a:pPr>
            <a:r>
              <a:rPr lang="en-US" dirty="0" err="1"/>
              <a:t>Menidentifikasi</a:t>
            </a:r>
            <a:r>
              <a:rPr lang="en-US" dirty="0"/>
              <a:t> </a:t>
            </a:r>
            <a:r>
              <a:rPr lang="en-US" dirty="0" err="1"/>
              <a:t>isu</a:t>
            </a:r>
            <a:r>
              <a:rPr lang="en-US" dirty="0"/>
              <a:t> &amp; </a:t>
            </a:r>
            <a:r>
              <a:rPr lang="en-US" dirty="0" err="1"/>
              <a:t>permasalahan</a:t>
            </a:r>
            <a:r>
              <a:rPr lang="en-US" dirty="0"/>
              <a:t> </a:t>
            </a:r>
            <a:r>
              <a:rPr lang="en-US" dirty="0" err="1"/>
              <a:t>kelembagaan</a:t>
            </a:r>
            <a:r>
              <a:rPr lang="en-US" dirty="0"/>
              <a:t> </a:t>
            </a:r>
            <a:r>
              <a:rPr lang="en-US" dirty="0" err="1"/>
              <a:t>pokdakan</a:t>
            </a:r>
            <a:r>
              <a:rPr lang="en-US" dirty="0"/>
              <a:t>;</a:t>
            </a:r>
          </a:p>
          <a:p>
            <a:pPr marL="514350" indent="-514350">
              <a:buAutoNum type="arabicPeriod"/>
            </a:pPr>
            <a:r>
              <a:rPr lang="en-US" dirty="0" err="1"/>
              <a:t>Menjelaskan</a:t>
            </a:r>
            <a:r>
              <a:rPr lang="en-US" dirty="0"/>
              <a:t> </a:t>
            </a:r>
            <a:r>
              <a:rPr lang="en-US" dirty="0" err="1"/>
              <a:t>tahapan</a:t>
            </a:r>
            <a:r>
              <a:rPr lang="en-US" dirty="0"/>
              <a:t> </a:t>
            </a:r>
            <a:r>
              <a:rPr lang="en-US" dirty="0" err="1"/>
              <a:t>penumbuh</a:t>
            </a:r>
            <a:r>
              <a:rPr lang="en-US" dirty="0"/>
              <a:t> </a:t>
            </a:r>
            <a:r>
              <a:rPr lang="en-US" dirty="0" err="1"/>
              <a:t>kembangkan</a:t>
            </a:r>
            <a:r>
              <a:rPr lang="en-US" dirty="0"/>
              <a:t> </a:t>
            </a:r>
            <a:r>
              <a:rPr lang="en-US" dirty="0" err="1"/>
              <a:t>kelembagaan</a:t>
            </a:r>
            <a:r>
              <a:rPr lang="en-US" dirty="0"/>
              <a:t> </a:t>
            </a:r>
            <a:r>
              <a:rPr lang="en-US" dirty="0" err="1"/>
              <a:t>pokdakan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Waktu :</a:t>
            </a:r>
            <a:r>
              <a:rPr lang="en-US" dirty="0"/>
              <a:t>  2JPL (90 </a:t>
            </a:r>
            <a:r>
              <a:rPr lang="en-US" dirty="0" err="1"/>
              <a:t>Menit</a:t>
            </a:r>
            <a:r>
              <a:rPr lang="en-US" dirty="0"/>
              <a:t>)</a:t>
            </a:r>
          </a:p>
          <a:p>
            <a:pPr marL="0" indent="0">
              <a:buNone/>
            </a:pPr>
            <a:endParaRPr lang="en-US" dirty="0"/>
          </a:p>
          <a:p>
            <a:pPr marL="1436688" indent="-1436688">
              <a:buNone/>
            </a:pPr>
            <a:r>
              <a:rPr lang="en-US" b="1" dirty="0"/>
              <a:t>Metode : </a:t>
            </a:r>
            <a:r>
              <a:rPr lang="en-US" dirty="0"/>
              <a:t>Studi Kasus, Curah </a:t>
            </a:r>
            <a:r>
              <a:rPr lang="en-US" dirty="0" err="1"/>
              <a:t>Pendapat</a:t>
            </a:r>
            <a:r>
              <a:rPr lang="en-US" dirty="0"/>
              <a:t> dan </a:t>
            </a:r>
            <a:r>
              <a:rPr lang="en-US" dirty="0" err="1"/>
              <a:t>Diskusi</a:t>
            </a:r>
            <a:r>
              <a:rPr lang="en-US" dirty="0"/>
              <a:t> </a:t>
            </a:r>
            <a:endParaRPr lang="en-ID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7C462A4-230E-3DE7-4F02-435855246A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469" y="3744846"/>
            <a:ext cx="1169805" cy="936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0B41444-E1B9-C97C-FB40-5EEB3219DE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38" y="818060"/>
            <a:ext cx="1424736" cy="134092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A32668F-0930-4625-9394-18FB81BF6B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0" t="21258" r="15782" b="14244"/>
          <a:stretch/>
        </p:blipFill>
        <p:spPr>
          <a:xfrm>
            <a:off x="872830" y="4880407"/>
            <a:ext cx="1424735" cy="144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522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4D638-422B-FE33-26C4-7065E881A5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6654"/>
            <a:ext cx="10515600" cy="435133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Pembudidaya</a:t>
            </a:r>
            <a:r>
              <a:rPr lang="en-US" dirty="0"/>
              <a:t> </a:t>
            </a:r>
            <a:r>
              <a:rPr lang="en-US" dirty="0" err="1"/>
              <a:t>Udang</a:t>
            </a:r>
            <a:r>
              <a:rPr lang="en-US" dirty="0"/>
              <a:t> (</a:t>
            </a:r>
            <a:r>
              <a:rPr lang="en-US" dirty="0" err="1"/>
              <a:t>Pokdakan</a:t>
            </a:r>
            <a:r>
              <a:rPr lang="en-US" dirty="0"/>
              <a:t>) </a:t>
            </a:r>
            <a:r>
              <a:rPr lang="en-US" dirty="0" err="1"/>
              <a:t>merupakan</a:t>
            </a:r>
            <a:r>
              <a:rPr lang="en-US" dirty="0"/>
              <a:t> salah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kelembagaan</a:t>
            </a:r>
            <a:r>
              <a:rPr lang="en-US" dirty="0"/>
              <a:t> </a:t>
            </a:r>
            <a:r>
              <a:rPr lang="en-US" dirty="0" err="1"/>
              <a:t>Pembudidaya</a:t>
            </a:r>
            <a:r>
              <a:rPr lang="en-US" dirty="0"/>
              <a:t> </a:t>
            </a:r>
            <a:r>
              <a:rPr lang="en-US" dirty="0" err="1"/>
              <a:t>udang</a:t>
            </a:r>
            <a:r>
              <a:rPr lang="en-US" dirty="0"/>
              <a:t>/</a:t>
            </a:r>
            <a:r>
              <a:rPr lang="en-US" dirty="0" err="1"/>
              <a:t>Petambak</a:t>
            </a:r>
            <a:r>
              <a:rPr lang="en-US" dirty="0"/>
              <a:t>.</a:t>
            </a:r>
          </a:p>
          <a:p>
            <a:pPr>
              <a:lnSpc>
                <a:spcPct val="120000"/>
              </a:lnSpc>
            </a:pPr>
            <a:r>
              <a:rPr lang="en-US" dirty="0" err="1"/>
              <a:t>Selama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, </a:t>
            </a:r>
            <a:r>
              <a:rPr lang="en-US" dirty="0" err="1"/>
              <a:t>posisi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b="1" dirty="0" err="1"/>
              <a:t>sebagai</a:t>
            </a:r>
            <a:r>
              <a:rPr lang="en-US" b="1" dirty="0"/>
              <a:t> </a:t>
            </a:r>
            <a:r>
              <a:rPr lang="en-US" b="1" dirty="0" err="1"/>
              <a:t>alat</a:t>
            </a:r>
            <a:r>
              <a:rPr lang="en-US" dirty="0"/>
              <a:t> </a:t>
            </a:r>
            <a:r>
              <a:rPr lang="en-US" b="1" dirty="0" err="1"/>
              <a:t>untuk</a:t>
            </a:r>
            <a:r>
              <a:rPr lang="en-US" b="1" dirty="0"/>
              <a:t> </a:t>
            </a:r>
            <a:r>
              <a:rPr lang="en-US" b="1" dirty="0" err="1"/>
              <a:t>mengiplementasikan</a:t>
            </a:r>
            <a:r>
              <a:rPr lang="en-US" b="1" dirty="0"/>
              <a:t> </a:t>
            </a:r>
            <a:r>
              <a:rPr lang="en-US" b="1" dirty="0" err="1"/>
              <a:t>proyek</a:t>
            </a:r>
            <a:r>
              <a:rPr lang="en-US" dirty="0"/>
              <a:t> </a:t>
            </a:r>
            <a:r>
              <a:rPr lang="en-US" dirty="0" err="1"/>
              <a:t>semata</a:t>
            </a:r>
            <a:r>
              <a:rPr lang="en-US" dirty="0"/>
              <a:t>, </a:t>
            </a:r>
            <a:r>
              <a:rPr lang="en-US" b="1" dirty="0" err="1"/>
              <a:t>belum</a:t>
            </a:r>
            <a:r>
              <a:rPr lang="en-US" b="1" dirty="0"/>
              <a:t> </a:t>
            </a:r>
            <a:r>
              <a:rPr lang="en-US" b="1" dirty="0" err="1"/>
              <a:t>sebagai</a:t>
            </a:r>
            <a:r>
              <a:rPr lang="en-US" b="1" dirty="0"/>
              <a:t> </a:t>
            </a:r>
            <a:r>
              <a:rPr lang="en-US" b="1" dirty="0" err="1"/>
              <a:t>upaya</a:t>
            </a:r>
            <a:r>
              <a:rPr lang="en-US" b="1" dirty="0"/>
              <a:t> </a:t>
            </a:r>
            <a:r>
              <a:rPr lang="en-US" b="1" dirty="0" err="1"/>
              <a:t>untuk</a:t>
            </a:r>
            <a:r>
              <a:rPr lang="en-US" b="1" dirty="0"/>
              <a:t> </a:t>
            </a:r>
            <a:r>
              <a:rPr lang="en-US" b="1" dirty="0" err="1"/>
              <a:t>pemberdayaan</a:t>
            </a:r>
            <a:r>
              <a:rPr lang="en-US" b="1" dirty="0"/>
              <a:t> </a:t>
            </a:r>
            <a:r>
              <a:rPr lang="en-US" b="1" dirty="0" err="1"/>
              <a:t>pokdakan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mendasar</a:t>
            </a:r>
            <a:r>
              <a:rPr lang="en-US" dirty="0"/>
              <a:t>.</a:t>
            </a:r>
          </a:p>
          <a:p>
            <a:pPr>
              <a:lnSpc>
                <a:spcPct val="120000"/>
              </a:lnSpc>
            </a:pPr>
            <a:r>
              <a:rPr lang="en-US" dirty="0"/>
              <a:t>Harapan, </a:t>
            </a:r>
            <a:r>
              <a:rPr lang="en-US" dirty="0" err="1"/>
              <a:t>pokdakan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berperan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b="1" dirty="0" err="1"/>
              <a:t>aset</a:t>
            </a:r>
            <a:r>
              <a:rPr lang="en-US" b="1" dirty="0"/>
              <a:t> </a:t>
            </a:r>
            <a:r>
              <a:rPr lang="en-US" b="1" dirty="0" err="1"/>
              <a:t>komunitas</a:t>
            </a:r>
            <a:r>
              <a:rPr lang="en-US" b="1" dirty="0"/>
              <a:t> </a:t>
            </a:r>
            <a:r>
              <a:rPr lang="en-US" b="1" dirty="0" err="1"/>
              <a:t>masyarakat</a:t>
            </a:r>
            <a:r>
              <a:rPr lang="en-US" dirty="0"/>
              <a:t> </a:t>
            </a:r>
            <a:r>
              <a:rPr lang="en-US" dirty="0" err="1"/>
              <a:t>tambak</a:t>
            </a:r>
            <a:r>
              <a:rPr lang="en-US" dirty="0"/>
              <a:t> yang </a:t>
            </a:r>
            <a:r>
              <a:rPr lang="en-US" dirty="0" err="1"/>
              <a:t>partisipatif</a:t>
            </a:r>
            <a:r>
              <a:rPr lang="en-US" dirty="0"/>
              <a:t>.</a:t>
            </a:r>
          </a:p>
          <a:p>
            <a:pPr>
              <a:lnSpc>
                <a:spcPct val="120000"/>
              </a:lnSpc>
            </a:pP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kelembagaan</a:t>
            </a:r>
            <a:r>
              <a:rPr lang="en-US" dirty="0"/>
              <a:t> </a:t>
            </a:r>
            <a:r>
              <a:rPr lang="en-US" dirty="0" err="1"/>
              <a:t>pokdakan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dirancang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b="1" dirty="0" err="1"/>
              <a:t>upaya</a:t>
            </a:r>
            <a:r>
              <a:rPr lang="en-US" b="1" dirty="0"/>
              <a:t> </a:t>
            </a:r>
            <a:r>
              <a:rPr lang="en-US" b="1" dirty="0" err="1"/>
              <a:t>peningkatan</a:t>
            </a:r>
            <a:r>
              <a:rPr lang="en-US" b="1" dirty="0"/>
              <a:t> </a:t>
            </a:r>
            <a:r>
              <a:rPr lang="en-US" b="1" dirty="0" err="1"/>
              <a:t>kapasitas</a:t>
            </a:r>
            <a:r>
              <a:rPr lang="en-US" b="1" dirty="0"/>
              <a:t> </a:t>
            </a:r>
            <a:r>
              <a:rPr lang="en-US" b="1" dirty="0" err="1"/>
              <a:t>petambak</a:t>
            </a:r>
            <a:r>
              <a:rPr lang="en-US" dirty="0"/>
              <a:t> </a:t>
            </a:r>
            <a:r>
              <a:rPr lang="en-US" b="1" dirty="0" err="1"/>
              <a:t>menjadi</a:t>
            </a:r>
            <a:r>
              <a:rPr lang="en-US" b="1" dirty="0"/>
              <a:t> </a:t>
            </a:r>
            <a:r>
              <a:rPr lang="en-US" b="1" dirty="0" err="1"/>
              <a:t>mandiri</a:t>
            </a:r>
            <a:r>
              <a:rPr lang="en-US" dirty="0"/>
              <a:t>.</a:t>
            </a:r>
          </a:p>
          <a:p>
            <a:pPr>
              <a:lnSpc>
                <a:spcPct val="120000"/>
              </a:lnSpc>
            </a:pPr>
            <a:r>
              <a:rPr lang="en-US" dirty="0"/>
              <a:t>Kedepan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b="1" dirty="0" err="1"/>
              <a:t>Gabungan</a:t>
            </a:r>
            <a:r>
              <a:rPr lang="en-US" b="1" dirty="0"/>
              <a:t> </a:t>
            </a:r>
            <a:r>
              <a:rPr lang="en-US" b="1" dirty="0" err="1"/>
              <a:t>Pokdakan</a:t>
            </a:r>
            <a:r>
              <a:rPr lang="en-US" dirty="0"/>
              <a:t> di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desa</a:t>
            </a:r>
            <a:r>
              <a:rPr lang="en-US" dirty="0"/>
              <a:t>, juga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b="1" dirty="0"/>
              <a:t>basis social capital </a:t>
            </a:r>
            <a:r>
              <a:rPr lang="en-US" b="1" dirty="0" err="1"/>
              <a:t>setempat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prinsip</a:t>
            </a:r>
            <a:r>
              <a:rPr lang="en-US" dirty="0"/>
              <a:t> </a:t>
            </a:r>
            <a:r>
              <a:rPr lang="en-US" dirty="0" err="1"/>
              <a:t>kemandirian</a:t>
            </a:r>
            <a:r>
              <a:rPr lang="en-US" dirty="0"/>
              <a:t> </a:t>
            </a:r>
            <a:r>
              <a:rPr lang="en-US" dirty="0" err="1"/>
              <a:t>lokal</a:t>
            </a:r>
            <a:r>
              <a:rPr lang="en-US" dirty="0"/>
              <a:t>, yang </a:t>
            </a:r>
            <a:r>
              <a:rPr lang="en-US" dirty="0" err="1"/>
              <a:t>dicapai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prinsip</a:t>
            </a:r>
            <a:r>
              <a:rPr lang="en-US" dirty="0"/>
              <a:t> </a:t>
            </a:r>
            <a:r>
              <a:rPr lang="en-US" dirty="0" err="1"/>
              <a:t>pemberdayaan</a:t>
            </a:r>
            <a:r>
              <a:rPr lang="en-US" dirty="0"/>
              <a:t>.</a:t>
            </a: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277925-B9D1-C8CD-7430-2A7B8B6A13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754" y="-17257"/>
            <a:ext cx="12254754" cy="7680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22C822-2C37-072D-3C36-63C904D249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0640" y="169569"/>
            <a:ext cx="67767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PENGANTAR</a:t>
            </a:r>
          </a:p>
        </p:txBody>
      </p:sp>
    </p:spTree>
    <p:extLst>
      <p:ext uri="{BB962C8B-B14F-4D97-AF65-F5344CB8AC3E}">
        <p14:creationId xmlns:p14="http://schemas.microsoft.com/office/powerpoint/2010/main" val="2180047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7">
            <a:extLst>
              <a:ext uri="{FF2B5EF4-FFF2-40B4-BE49-F238E27FC236}">
                <a16:creationId xmlns:a16="http://schemas.microsoft.com/office/drawing/2014/main" id="{4D3CD3B6-4ECD-AA15-92D2-EF4F432824C9}"/>
              </a:ext>
            </a:extLst>
          </p:cNvPr>
          <p:cNvSpPr/>
          <p:nvPr/>
        </p:nvSpPr>
        <p:spPr>
          <a:xfrm rot="16200000">
            <a:off x="7061581" y="1727580"/>
            <a:ext cx="6366680" cy="3894158"/>
          </a:xfrm>
          <a:prstGeom prst="rtTriangle">
            <a:avLst/>
          </a:prstGeom>
          <a:solidFill>
            <a:srgbClr val="DFF1E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77723E-DDEC-0899-DD97-F6271FFB5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72588"/>
            <a:ext cx="10515600" cy="4351338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2400" dirty="0" err="1"/>
              <a:t>Kelompok</a:t>
            </a:r>
            <a:r>
              <a:rPr lang="en-US" sz="2400" dirty="0"/>
              <a:t> </a:t>
            </a:r>
            <a:r>
              <a:rPr lang="en-US" sz="2400" b="1" dirty="0" err="1"/>
              <a:t>dibentuk</a:t>
            </a:r>
            <a:r>
              <a:rPr lang="en-US" sz="2400" b="1" dirty="0"/>
              <a:t> </a:t>
            </a:r>
            <a:r>
              <a:rPr lang="en-US" sz="2400" b="1" dirty="0" err="1"/>
              <a:t>tidak</a:t>
            </a:r>
            <a:r>
              <a:rPr lang="en-US" sz="2400" b="1" dirty="0"/>
              <a:t> </a:t>
            </a:r>
            <a:r>
              <a:rPr lang="en-US" sz="2400" b="1" dirty="0" err="1"/>
              <a:t>dilakukan</a:t>
            </a:r>
            <a:r>
              <a:rPr lang="en-US" sz="2400" b="1" dirty="0"/>
              <a:t> proses </a:t>
            </a:r>
            <a:r>
              <a:rPr lang="en-US" sz="2400" b="1" dirty="0" err="1"/>
              <a:t>sosial</a:t>
            </a:r>
            <a:r>
              <a:rPr lang="en-US" sz="2400" dirty="0"/>
              <a:t> yang </a:t>
            </a:r>
            <a:r>
              <a:rPr lang="en-US" sz="2400" dirty="0" err="1"/>
              <a:t>matang</a:t>
            </a:r>
            <a:r>
              <a:rPr lang="en-US" sz="2400" dirty="0"/>
              <a:t>.</a:t>
            </a:r>
          </a:p>
          <a:p>
            <a:pPr>
              <a:lnSpc>
                <a:spcPct val="100000"/>
              </a:lnSpc>
            </a:pPr>
            <a:r>
              <a:rPr lang="en-US" sz="2400" dirty="0" err="1"/>
              <a:t>Kelompok</a:t>
            </a:r>
            <a:r>
              <a:rPr lang="en-US" sz="2400" dirty="0"/>
              <a:t> </a:t>
            </a:r>
            <a:r>
              <a:rPr lang="en-US" sz="2400" dirty="0" err="1"/>
              <a:t>hanya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b="1" dirty="0" err="1"/>
              <a:t>alat</a:t>
            </a:r>
            <a:r>
              <a:rPr lang="en-US" sz="2400" b="1" dirty="0"/>
              <a:t> </a:t>
            </a:r>
            <a:r>
              <a:rPr lang="en-US" sz="2400" b="1" dirty="0" err="1"/>
              <a:t>kelengkapan</a:t>
            </a:r>
            <a:r>
              <a:rPr lang="en-US" sz="2400" b="1" dirty="0"/>
              <a:t> </a:t>
            </a:r>
            <a:r>
              <a:rPr lang="en-US" sz="2400" b="1" dirty="0" err="1"/>
              <a:t>proyek</a:t>
            </a:r>
            <a:r>
              <a:rPr lang="en-US" sz="2400" dirty="0"/>
              <a:t>, </a:t>
            </a:r>
            <a:r>
              <a:rPr lang="en-US" sz="2400" dirty="0" err="1"/>
              <a:t>belum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wadah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pemberdayaan</a:t>
            </a:r>
            <a:r>
              <a:rPr lang="en-US" sz="2400" dirty="0"/>
              <a:t> </a:t>
            </a:r>
            <a:r>
              <a:rPr lang="en-US" sz="2400" dirty="0" err="1"/>
              <a:t>petambak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hakiki</a:t>
            </a:r>
            <a:r>
              <a:rPr lang="en-US" sz="2400" dirty="0"/>
              <a:t>.</a:t>
            </a:r>
          </a:p>
          <a:p>
            <a:pPr>
              <a:lnSpc>
                <a:spcPct val="100000"/>
              </a:lnSpc>
            </a:pPr>
            <a:r>
              <a:rPr lang="en-US" sz="2400" dirty="0" err="1"/>
              <a:t>Introduksi</a:t>
            </a:r>
            <a:r>
              <a:rPr lang="en-US" sz="2400" dirty="0"/>
              <a:t> </a:t>
            </a:r>
            <a:r>
              <a:rPr lang="en-US" sz="2400" dirty="0" err="1"/>
              <a:t>kelembagaan</a:t>
            </a:r>
            <a:r>
              <a:rPr lang="en-US" sz="2400" dirty="0"/>
              <a:t> </a:t>
            </a:r>
            <a:r>
              <a:rPr lang="en-US" sz="2400" b="1" dirty="0" err="1"/>
              <a:t>kurang</a:t>
            </a:r>
            <a:r>
              <a:rPr lang="en-US" sz="2400" b="1" dirty="0"/>
              <a:t> </a:t>
            </a:r>
            <a:r>
              <a:rPr lang="en-US" sz="2400" b="1" dirty="0" err="1"/>
              <a:t>memperhatikan</a:t>
            </a:r>
            <a:r>
              <a:rPr lang="en-US" sz="2400" b="1" dirty="0"/>
              <a:t> </a:t>
            </a:r>
            <a:r>
              <a:rPr lang="en-US" sz="2400" b="1" dirty="0" err="1"/>
              <a:t>struktur</a:t>
            </a:r>
            <a:r>
              <a:rPr lang="en-US" sz="2400" b="1" dirty="0"/>
              <a:t> dan </a:t>
            </a:r>
            <a:r>
              <a:rPr lang="en-US" sz="2400" b="1" dirty="0" err="1"/>
              <a:t>jaringan</a:t>
            </a:r>
            <a:r>
              <a:rPr lang="en-US" sz="2400" b="1" dirty="0"/>
              <a:t> </a:t>
            </a:r>
            <a:r>
              <a:rPr lang="en-US" sz="2400" b="1" dirty="0" err="1"/>
              <a:t>kelembagaan</a:t>
            </a:r>
            <a:r>
              <a:rPr lang="en-US" sz="2400" b="1" dirty="0"/>
              <a:t> </a:t>
            </a:r>
            <a:r>
              <a:rPr lang="en-US" sz="2400" b="1" dirty="0" err="1"/>
              <a:t>lokal</a:t>
            </a:r>
            <a:r>
              <a:rPr lang="en-US" sz="2400" dirty="0"/>
              <a:t> yang </a:t>
            </a:r>
            <a:r>
              <a:rPr lang="en-US" sz="2400" dirty="0" err="1"/>
              <a:t>telah</a:t>
            </a:r>
            <a:r>
              <a:rPr lang="en-US" sz="2400" dirty="0"/>
              <a:t> </a:t>
            </a:r>
            <a:r>
              <a:rPr lang="en-US" sz="2400" dirty="0" err="1"/>
              <a:t>ada</a:t>
            </a:r>
            <a:r>
              <a:rPr lang="en-US" sz="2400" dirty="0"/>
              <a:t>, </a:t>
            </a:r>
            <a:r>
              <a:rPr lang="en-US" sz="2400" dirty="0" err="1"/>
              <a:t>serta</a:t>
            </a:r>
            <a:r>
              <a:rPr lang="en-US" sz="2400" dirty="0"/>
              <a:t> </a:t>
            </a:r>
            <a:r>
              <a:rPr lang="en-US" sz="2400" dirty="0" err="1"/>
              <a:t>kekhasan</a:t>
            </a:r>
            <a:r>
              <a:rPr lang="en-US" sz="2400" dirty="0"/>
              <a:t> </a:t>
            </a:r>
            <a:r>
              <a:rPr lang="en-US" sz="2400" dirty="0" err="1"/>
              <a:t>ekonomi</a:t>
            </a:r>
            <a:r>
              <a:rPr lang="en-US" sz="2400" dirty="0"/>
              <a:t>, dan </a:t>
            </a:r>
            <a:r>
              <a:rPr lang="en-US" sz="2400" dirty="0" err="1"/>
              <a:t>politik</a:t>
            </a:r>
            <a:r>
              <a:rPr lang="en-US" sz="2400" dirty="0"/>
              <a:t> yang </a:t>
            </a:r>
            <a:r>
              <a:rPr lang="en-US" sz="2400" dirty="0" err="1"/>
              <a:t>berajalan</a:t>
            </a:r>
            <a:r>
              <a:rPr lang="en-US" sz="2400" dirty="0"/>
              <a:t>.</a:t>
            </a:r>
          </a:p>
          <a:p>
            <a:pPr>
              <a:lnSpc>
                <a:spcPct val="100000"/>
              </a:lnSpc>
            </a:pPr>
            <a:r>
              <a:rPr lang="en-US" sz="2400" dirty="0" err="1"/>
              <a:t>Pendekatan</a:t>
            </a:r>
            <a:r>
              <a:rPr lang="en-US" sz="2400" dirty="0"/>
              <a:t> yang </a:t>
            </a:r>
            <a:r>
              <a:rPr lang="en-US" sz="2400" b="1" i="1" dirty="0"/>
              <a:t>top-</a:t>
            </a:r>
            <a:r>
              <a:rPr lang="en-US" sz="2400" b="1" i="1" dirty="0" err="1"/>
              <a:t>dwon</a:t>
            </a:r>
            <a:r>
              <a:rPr lang="en-US" sz="2400" b="1" i="1" dirty="0"/>
              <a:t> planning</a:t>
            </a:r>
            <a:r>
              <a:rPr lang="en-US" sz="2400" dirty="0"/>
              <a:t> </a:t>
            </a:r>
            <a:r>
              <a:rPr lang="en-US" sz="2400" dirty="0" err="1"/>
              <a:t>menyebabkan</a:t>
            </a:r>
            <a:r>
              <a:rPr lang="en-US" sz="2400" dirty="0"/>
              <a:t> </a:t>
            </a:r>
            <a:r>
              <a:rPr lang="en-US" sz="2400" dirty="0" err="1"/>
              <a:t>partisipasi</a:t>
            </a:r>
            <a:r>
              <a:rPr lang="en-US" sz="2400" dirty="0"/>
              <a:t> Masyarakat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tumbuh</a:t>
            </a:r>
            <a:r>
              <a:rPr lang="en-US" sz="2400" dirty="0"/>
              <a:t>.</a:t>
            </a:r>
          </a:p>
          <a:p>
            <a:pPr>
              <a:lnSpc>
                <a:spcPct val="100000"/>
              </a:lnSpc>
            </a:pPr>
            <a:r>
              <a:rPr lang="en-US" sz="2400" b="1" dirty="0" err="1"/>
              <a:t>Lemahnya</a:t>
            </a:r>
            <a:r>
              <a:rPr lang="en-US" sz="2400" b="1" dirty="0"/>
              <a:t> </a:t>
            </a:r>
            <a:r>
              <a:rPr lang="en-US" sz="2400" b="1" dirty="0" err="1"/>
              <a:t>kelembagaan</a:t>
            </a:r>
            <a:r>
              <a:rPr lang="en-US" sz="2400" b="1" dirty="0"/>
              <a:t> </a:t>
            </a:r>
            <a:r>
              <a:rPr lang="en-US" sz="2400" b="1" dirty="0" err="1"/>
              <a:t>pokdakan</a:t>
            </a:r>
            <a:r>
              <a:rPr lang="en-US" sz="2400" dirty="0"/>
              <a:t>, </a:t>
            </a:r>
            <a:r>
              <a:rPr lang="en-US" sz="2400" dirty="0" err="1"/>
              <a:t>seperti</a:t>
            </a:r>
            <a:r>
              <a:rPr lang="en-US" sz="2400" dirty="0"/>
              <a:t>: </a:t>
            </a:r>
            <a:r>
              <a:rPr lang="en-US" sz="2400" dirty="0" err="1"/>
              <a:t>permodalan</a:t>
            </a:r>
            <a:r>
              <a:rPr lang="en-US" sz="2400" dirty="0"/>
              <a:t>, </a:t>
            </a:r>
            <a:r>
              <a:rPr lang="en-US" sz="2400" dirty="0" err="1"/>
              <a:t>pemasaran</a:t>
            </a:r>
            <a:r>
              <a:rPr lang="en-US" sz="2400" dirty="0"/>
              <a:t>, dan </a:t>
            </a:r>
            <a:r>
              <a:rPr lang="en-US" sz="2400" dirty="0" err="1"/>
              <a:t>penyuluhan</a:t>
            </a:r>
            <a:r>
              <a:rPr lang="en-US" sz="2400" dirty="0"/>
              <a:t> </a:t>
            </a:r>
            <a:r>
              <a:rPr lang="en-US" sz="2400" dirty="0">
                <a:sym typeface="Wingdings" panose="05000000000000000000" pitchFamily="2" charset="2"/>
              </a:rPr>
              <a:t> </a:t>
            </a:r>
            <a:r>
              <a:rPr lang="en-US" sz="2400" dirty="0" err="1">
                <a:sym typeface="Wingdings" panose="05000000000000000000" pitchFamily="2" charset="2"/>
              </a:rPr>
              <a:t>menyebabkan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belum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dapat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menciptakan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suasana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kondusif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untuk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pengembangan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usaha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udang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vaname</a:t>
            </a:r>
            <a:r>
              <a:rPr lang="en-ID" sz="2400" dirty="0">
                <a:sym typeface="Wingdings" panose="05000000000000000000" pitchFamily="2" charset="2"/>
              </a:rPr>
              <a:t>.</a:t>
            </a:r>
            <a:endParaRPr lang="en-US" sz="2400" dirty="0">
              <a:sym typeface="Wingdings" panose="05000000000000000000" pitchFamily="2" charset="2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BD8BE0-A88C-58AF-1FB9-5E7E8E075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754" y="-17257"/>
            <a:ext cx="12254754" cy="7680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538DBB-F9C5-C691-6E3C-AA4082FB14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5031" y="169569"/>
            <a:ext cx="715118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KEGAGALAN PENGEMBANGAN POKDAKAN</a:t>
            </a:r>
          </a:p>
        </p:txBody>
      </p:sp>
    </p:spTree>
    <p:extLst>
      <p:ext uri="{BB962C8B-B14F-4D97-AF65-F5344CB8AC3E}">
        <p14:creationId xmlns:p14="http://schemas.microsoft.com/office/powerpoint/2010/main" val="2268184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5"/>
          <p:cNvSpPr/>
          <p:nvPr/>
        </p:nvSpPr>
        <p:spPr>
          <a:xfrm rot="16200000">
            <a:off x="7061581" y="1727580"/>
            <a:ext cx="6366680" cy="3894158"/>
          </a:xfrm>
          <a:prstGeom prst="rtTriangle">
            <a:avLst/>
          </a:prstGeom>
          <a:solidFill>
            <a:srgbClr val="DFF1E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9392BF3F-A421-4C02-9795-C11F4AB177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738" t="15001" r="30312" b="3800"/>
          <a:stretch/>
        </p:blipFill>
        <p:spPr>
          <a:xfrm>
            <a:off x="4859177" y="1258230"/>
            <a:ext cx="2775511" cy="3164157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43" name="Content Placeholder 11"/>
          <p:cNvGraphicFramePr>
            <a:graphicFrameLocks/>
          </p:cNvGraphicFramePr>
          <p:nvPr/>
        </p:nvGraphicFramePr>
        <p:xfrm>
          <a:off x="1025259" y="3197680"/>
          <a:ext cx="10391309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4" name="Rectangle 43">
            <a:extLst>
              <a:ext uri="{FF2B5EF4-FFF2-40B4-BE49-F238E27FC236}">
                <a16:creationId xmlns:a16="http://schemas.microsoft.com/office/drawing/2014/main" id="{B599BE23-4565-4129-92A9-B5E80C852FBA}"/>
              </a:ext>
            </a:extLst>
          </p:cNvPr>
          <p:cNvSpPr/>
          <p:nvPr/>
        </p:nvSpPr>
        <p:spPr>
          <a:xfrm>
            <a:off x="2062093" y="1930259"/>
            <a:ext cx="2594175" cy="1255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55650">
              <a:lnSpc>
                <a:spcPct val="90000"/>
              </a:lnSpc>
              <a:spcAft>
                <a:spcPct val="35000"/>
              </a:spcAft>
              <a:defRPr/>
            </a:pPr>
            <a:r>
              <a:rPr lang="id-ID" sz="1400" b="1" dirty="0">
                <a:latin typeface="Century Gothic" panose="020B0502020202020204" pitchFamily="34" charset="0"/>
              </a:rPr>
              <a:t>Kepmen KP No. 14 Tahun 2012 tentang </a:t>
            </a:r>
            <a:r>
              <a:rPr lang="en-US" sz="1400" b="1" dirty="0" err="1">
                <a:latin typeface="Century Gothic" panose="020B0502020202020204" pitchFamily="34" charset="0"/>
              </a:rPr>
              <a:t>Pedoman</a:t>
            </a:r>
            <a:r>
              <a:rPr lang="en-US" sz="1400" b="1" dirty="0">
                <a:latin typeface="Century Gothic" panose="020B0502020202020204" pitchFamily="34" charset="0"/>
              </a:rPr>
              <a:t> </a:t>
            </a:r>
            <a:r>
              <a:rPr lang="en-US" sz="1400" b="1" dirty="0" err="1">
                <a:latin typeface="Century Gothic" panose="020B0502020202020204" pitchFamily="34" charset="0"/>
              </a:rPr>
              <a:t>Umum</a:t>
            </a:r>
            <a:r>
              <a:rPr lang="en-US" sz="1400" b="1" dirty="0">
                <a:latin typeface="Century Gothic" panose="020B0502020202020204" pitchFamily="34" charset="0"/>
              </a:rPr>
              <a:t> </a:t>
            </a:r>
            <a:r>
              <a:rPr lang="id-ID" sz="1400" b="1" dirty="0">
                <a:latin typeface="Century Gothic" panose="020B0502020202020204" pitchFamily="34" charset="0"/>
              </a:rPr>
              <a:t>Penumbuhan dan Pengembangan Kelembagaan Pelaku Utama Perikanan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547CA5B-5B09-84B8-09BD-BEE00A1412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73637" y="-14104"/>
            <a:ext cx="12254754" cy="76809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38C8847-F995-FA24-0E8C-D7613BB19D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9757" y="-11944"/>
            <a:ext cx="677672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PERATURAN KELEMBAGAAN PELAKU USAHA PERIKANAN</a:t>
            </a:r>
          </a:p>
        </p:txBody>
      </p:sp>
    </p:spTree>
    <p:extLst>
      <p:ext uri="{BB962C8B-B14F-4D97-AF65-F5344CB8AC3E}">
        <p14:creationId xmlns:p14="http://schemas.microsoft.com/office/powerpoint/2010/main" val="3993660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316942" y="807103"/>
          <a:ext cx="5564504" cy="1955946"/>
        </p:xfrm>
        <a:graphic>
          <a:graphicData uri="http://schemas.openxmlformats.org/drawingml/2006/table">
            <a:tbl>
              <a:tblPr firstRow="1" bandRow="1"/>
              <a:tblGrid>
                <a:gridCol w="12758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41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45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91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sz="1600" dirty="0" err="1">
                          <a:solidFill>
                            <a:schemeClr val="bg1"/>
                          </a:solidFill>
                        </a:rPr>
                        <a:t>Skala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 Usaha</a:t>
                      </a:r>
                    </a:p>
                  </a:txBody>
                  <a:tcPr>
                    <a:lnL w="12700" cmpd="sng">
                      <a:solidFill>
                        <a:srgbClr val="4F81BD"/>
                      </a:solidFill>
                    </a:lnL>
                    <a:lnR>
                      <a:noFill/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MODAL USAHA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HASIL PENJUALAN TAHUNAN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9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en-US" sz="1500" dirty="0" err="1"/>
                        <a:t>Mikro</a:t>
                      </a:r>
                      <a:endParaRPr lang="en-US" sz="1500" dirty="0"/>
                    </a:p>
                  </a:txBody>
                  <a:tcPr>
                    <a:lnL w="12700" cmpd="sng">
                      <a:solidFill>
                        <a:srgbClr val="4F81BD"/>
                      </a:solidFill>
                    </a:lnL>
                    <a:lnR>
                      <a:noFill/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sz="1500" dirty="0"/>
                        <a:t>&lt; Rp 50 Juta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&lt; 300 </a:t>
                      </a:r>
                      <a:r>
                        <a:rPr lang="en-US" sz="1500" dirty="0" err="1"/>
                        <a:t>Juta</a:t>
                      </a:r>
                      <a:endParaRPr lang="en-US" sz="15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9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en-US" sz="1500" dirty="0"/>
                        <a:t>Kecil</a:t>
                      </a:r>
                    </a:p>
                  </a:txBody>
                  <a:tcPr>
                    <a:lnL w="12700" cmpd="sng">
                      <a:solidFill>
                        <a:srgbClr val="4F81BD"/>
                      </a:solidFill>
                    </a:lnL>
                    <a:lnR>
                      <a:noFill/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sz="1500" dirty="0"/>
                        <a:t>Rp 50 – 500 Juta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300 </a:t>
                      </a:r>
                      <a:r>
                        <a:rPr lang="en-US" sz="1500" dirty="0" err="1"/>
                        <a:t>Juta</a:t>
                      </a:r>
                      <a:r>
                        <a:rPr lang="en-US" sz="1500" dirty="0"/>
                        <a:t> – 2,5 </a:t>
                      </a:r>
                      <a:r>
                        <a:rPr lang="en-US" sz="1500" dirty="0" err="1"/>
                        <a:t>Milyar</a:t>
                      </a:r>
                      <a:endParaRPr lang="en-US" sz="15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67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en-US" sz="1500" dirty="0" err="1"/>
                        <a:t>Menengah</a:t>
                      </a:r>
                      <a:endParaRPr lang="en-US" sz="1500" dirty="0"/>
                    </a:p>
                  </a:txBody>
                  <a:tcPr>
                    <a:lnL w="12700" cmpd="sng">
                      <a:solidFill>
                        <a:srgbClr val="4F81BD"/>
                      </a:solidFill>
                    </a:lnL>
                    <a:lnR>
                      <a:noFill/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sz="1500" dirty="0"/>
                        <a:t>Rp 500 Juta – 10 </a:t>
                      </a:r>
                      <a:r>
                        <a:rPr lang="en-US" sz="1500" dirty="0" err="1"/>
                        <a:t>Miliar</a:t>
                      </a:r>
                      <a:endParaRPr lang="en-US" sz="15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&gt;</a:t>
                      </a:r>
                      <a:r>
                        <a:rPr lang="en-US" sz="1500" baseline="0" dirty="0"/>
                        <a:t> 2,5 </a:t>
                      </a:r>
                      <a:r>
                        <a:rPr lang="en-US" sz="1500" baseline="0" dirty="0" err="1"/>
                        <a:t>Milyar</a:t>
                      </a:r>
                      <a:endParaRPr lang="en-US" sz="15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49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en-US" sz="1500" dirty="0" err="1"/>
                        <a:t>Besar</a:t>
                      </a:r>
                      <a:endParaRPr lang="en-US" sz="1500" dirty="0"/>
                    </a:p>
                  </a:txBody>
                  <a:tcPr>
                    <a:lnL w="12700" cmpd="sng">
                      <a:solidFill>
                        <a:srgbClr val="4F81BD"/>
                      </a:solidFill>
                    </a:lnL>
                    <a:lnR>
                      <a:noFill/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sz="1500" dirty="0"/>
                        <a:t>&gt; Rp 10 </a:t>
                      </a:r>
                      <a:r>
                        <a:rPr lang="en-US" sz="1500" dirty="0" err="1"/>
                        <a:t>Miliar</a:t>
                      </a:r>
                      <a:endParaRPr lang="en-US" sz="15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209298" y="6603713"/>
            <a:ext cx="102535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dobe Gothic Std B" pitchFamily="34" charset="-128"/>
                <a:ea typeface="Adobe Gothic Std B" pitchFamily="34" charset="-128"/>
                <a:cs typeface="Arial MT"/>
              </a:rPr>
              <a:t>PP No. 7/2021 </a:t>
            </a:r>
            <a:r>
              <a:rPr kumimoji="0" lang="en-ID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dobe Gothic Std B" pitchFamily="34" charset="-128"/>
                <a:ea typeface="Adobe Gothic Std B" pitchFamily="34" charset="-128"/>
                <a:cs typeface="Arial MT"/>
              </a:rPr>
              <a:t>Tentang</a:t>
            </a:r>
            <a:r>
              <a:rPr kumimoji="0" lang="en-ID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dobe Gothic Std B" pitchFamily="34" charset="-128"/>
                <a:ea typeface="Adobe Gothic Std B" pitchFamily="34" charset="-128"/>
                <a:cs typeface="Arial MT"/>
              </a:rPr>
              <a:t> </a:t>
            </a:r>
            <a:r>
              <a:rPr kumimoji="0" lang="en-ID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dobe Gothic Std B" pitchFamily="34" charset="-128"/>
                <a:ea typeface="Adobe Gothic Std B" pitchFamily="34" charset="-128"/>
                <a:cs typeface="Arial MT"/>
              </a:rPr>
              <a:t>Kemudahan</a:t>
            </a:r>
            <a:r>
              <a:rPr kumimoji="0" lang="en-ID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dobe Gothic Std B" pitchFamily="34" charset="-128"/>
                <a:ea typeface="Adobe Gothic Std B" pitchFamily="34" charset="-128"/>
                <a:cs typeface="Arial MT"/>
              </a:rPr>
              <a:t>, </a:t>
            </a:r>
            <a:r>
              <a:rPr kumimoji="0" lang="en-ID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dobe Gothic Std B" pitchFamily="34" charset="-128"/>
                <a:ea typeface="Adobe Gothic Std B" pitchFamily="34" charset="-128"/>
                <a:cs typeface="Arial MT"/>
              </a:rPr>
              <a:t>Perlindungan</a:t>
            </a:r>
            <a:r>
              <a:rPr kumimoji="0" lang="en-ID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dobe Gothic Std B" pitchFamily="34" charset="-128"/>
                <a:ea typeface="Adobe Gothic Std B" pitchFamily="34" charset="-128"/>
                <a:cs typeface="Arial MT"/>
              </a:rPr>
              <a:t> &amp; </a:t>
            </a:r>
            <a:r>
              <a:rPr kumimoji="0" lang="en-ID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dobe Gothic Std B" pitchFamily="34" charset="-128"/>
                <a:ea typeface="Adobe Gothic Std B" pitchFamily="34" charset="-128"/>
                <a:cs typeface="Arial MT"/>
              </a:rPr>
              <a:t>Pemberdayaan</a:t>
            </a:r>
            <a:r>
              <a:rPr kumimoji="0" lang="en-ID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dobe Gothic Std B" pitchFamily="34" charset="-128"/>
                <a:ea typeface="Adobe Gothic Std B" pitchFamily="34" charset="-128"/>
                <a:cs typeface="Arial MT"/>
              </a:rPr>
              <a:t> K-UMKM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2925169"/>
              </p:ext>
            </p:extLst>
          </p:nvPr>
        </p:nvGraphicFramePr>
        <p:xfrm>
          <a:off x="885291" y="3116691"/>
          <a:ext cx="10976509" cy="35449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70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33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32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328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8480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SKALA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MODAL USAHA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HASIL PENJUALAN</a:t>
                      </a:r>
                    </a:p>
                    <a:p>
                      <a:pPr algn="ctr"/>
                      <a:r>
                        <a:rPr lang="en-US" sz="1500" dirty="0"/>
                        <a:t> TAHUNAN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KRITERIA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503">
                <a:tc>
                  <a:txBody>
                    <a:bodyPr/>
                    <a:lstStyle/>
                    <a:p>
                      <a:pPr marL="182880" lvl="1" indent="0" algn="l" rtl="0" fontAlgn="ctr"/>
                      <a:r>
                        <a:rPr lang="en-ID" sz="1500" b="1" i="0" u="none" strike="noStrike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Mikro</a:t>
                      </a:r>
                      <a:endParaRPr lang="en-ID" sz="1500" b="1" i="0" u="none" strike="noStrike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4955" lvl="1" indent="0" algn="l" rtl="0" fontAlgn="ctr"/>
                      <a:r>
                        <a:rPr lang="en-ID" sz="1500" b="1" i="0" u="none" strike="noStrike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&lt;  </a:t>
                      </a:r>
                      <a:r>
                        <a:rPr lang="en-ID" sz="1500" b="1" i="0" u="none" strike="noStrike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Rp</a:t>
                      </a:r>
                      <a:r>
                        <a:rPr lang="en-ID" sz="1500" b="1" i="0" u="none" strike="noStrike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1 </a:t>
                      </a:r>
                      <a:r>
                        <a:rPr lang="en-ID" sz="1500" b="1" i="0" u="none" strike="noStrike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Milyar</a:t>
                      </a:r>
                      <a:endParaRPr lang="en-ID" sz="1500" b="1" i="0" u="none" strike="noStrike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lvl="1" indent="0" algn="l" rtl="0" fontAlgn="ctr"/>
                      <a:r>
                        <a:rPr lang="en-ID" sz="1500" b="1" i="0" u="none" strike="noStrike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&lt; 2 </a:t>
                      </a:r>
                      <a:r>
                        <a:rPr lang="en-ID" sz="1500" b="1" i="0" u="none" strike="noStrike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Milyar</a:t>
                      </a:r>
                      <a:endParaRPr lang="en-ID" sz="1500" b="1" i="0" u="none" strike="noStrike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marL="13652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Usaha </a:t>
                      </a:r>
                      <a:r>
                        <a:rPr lang="en-US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Mikro</a:t>
                      </a:r>
                      <a:r>
                        <a:rPr lang="en-US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, Kecil, </a:t>
                      </a:r>
                      <a:r>
                        <a:rPr lang="en-US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dan</a:t>
                      </a:r>
                      <a:r>
                        <a:rPr lang="en-US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Menengah</a:t>
                      </a:r>
                      <a:r>
                        <a:rPr lang="en-US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dikelompokkan</a:t>
                      </a:r>
                      <a:r>
                        <a:rPr lang="en-US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berdasarkan</a:t>
                      </a:r>
                      <a:r>
                        <a:rPr lang="en-US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kriteria</a:t>
                      </a:r>
                      <a:r>
                        <a:rPr lang="en-US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modal </a:t>
                      </a:r>
                      <a:r>
                        <a:rPr lang="en-US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usaha</a:t>
                      </a:r>
                      <a:r>
                        <a:rPr lang="en-US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atau</a:t>
                      </a:r>
                      <a:r>
                        <a:rPr lang="en-US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hasil</a:t>
                      </a:r>
                      <a:r>
                        <a:rPr lang="en-US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penjualan</a:t>
                      </a:r>
                      <a:r>
                        <a:rPr lang="en-US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tahunan</a:t>
                      </a:r>
                      <a:r>
                        <a:rPr lang="en-US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endParaRPr lang="en-US" sz="1200" b="0" i="0" dirty="0">
                        <a:ln>
                          <a:noFill/>
                        </a:ln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422275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ID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Kriteria</a:t>
                      </a:r>
                      <a:r>
                        <a:rPr lang="en-ID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modal </a:t>
                      </a:r>
                      <a:r>
                        <a:rPr lang="en-ID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usaha</a:t>
                      </a:r>
                      <a:r>
                        <a:rPr lang="en-ID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adalah</a:t>
                      </a:r>
                      <a:r>
                        <a:rPr lang="en-ID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modal yang </a:t>
                      </a:r>
                      <a:r>
                        <a:rPr lang="en-ID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digunakan</a:t>
                      </a:r>
                      <a:r>
                        <a:rPr lang="en-ID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untuk</a:t>
                      </a:r>
                      <a:r>
                        <a:rPr lang="en-ID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pendirian</a:t>
                      </a:r>
                      <a:r>
                        <a:rPr lang="en-ID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atau</a:t>
                      </a:r>
                      <a:r>
                        <a:rPr lang="en-ID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pendaftaran</a:t>
                      </a:r>
                      <a:r>
                        <a:rPr lang="en-ID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kegiatan</a:t>
                      </a:r>
                      <a:r>
                        <a:rPr lang="en-ID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usaha</a:t>
                      </a:r>
                      <a:r>
                        <a:rPr lang="en-ID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ID" sz="1200" b="1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tidak</a:t>
                      </a:r>
                      <a:r>
                        <a:rPr lang="en-ID" sz="1200" b="1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1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termasuk</a:t>
                      </a:r>
                      <a:r>
                        <a:rPr lang="en-ID" sz="1200" b="1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1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tanah</a:t>
                      </a:r>
                      <a:r>
                        <a:rPr lang="en-ID" sz="1200" b="1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1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dan</a:t>
                      </a:r>
                      <a:r>
                        <a:rPr lang="en-ID" sz="1200" b="1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1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bangunan</a:t>
                      </a:r>
                      <a:r>
                        <a:rPr lang="en-ID" sz="1200" b="1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1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tempat</a:t>
                      </a:r>
                      <a:r>
                        <a:rPr lang="en-ID" sz="1200" b="1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1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usaha</a:t>
                      </a:r>
                      <a:r>
                        <a:rPr lang="en-ID" sz="1200" b="1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</a:p>
                    <a:p>
                      <a:pPr marL="422275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ID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Untuk</a:t>
                      </a:r>
                      <a:r>
                        <a:rPr lang="en-ID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pemberian</a:t>
                      </a:r>
                      <a:r>
                        <a:rPr lang="en-ID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kemudahan</a:t>
                      </a:r>
                      <a:r>
                        <a:rPr lang="en-ID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ID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pelindungan</a:t>
                      </a:r>
                      <a:r>
                        <a:rPr lang="en-ID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ID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dan</a:t>
                      </a:r>
                      <a:r>
                        <a:rPr lang="en-ID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pemberdayaan</a:t>
                      </a:r>
                      <a:r>
                        <a:rPr lang="en-ID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UMKM </a:t>
                      </a:r>
                      <a:r>
                        <a:rPr lang="en-ID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selain</a:t>
                      </a:r>
                      <a:r>
                        <a:rPr lang="en-ID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kriteria</a:t>
                      </a:r>
                      <a:r>
                        <a:rPr lang="en-ID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modal </a:t>
                      </a:r>
                      <a:r>
                        <a:rPr lang="en-ID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usaha</a:t>
                      </a:r>
                      <a:r>
                        <a:rPr lang="en-ID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juga </a:t>
                      </a:r>
                      <a:r>
                        <a:rPr lang="en-ID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digunakan</a:t>
                      </a:r>
                      <a:r>
                        <a:rPr lang="en-ID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kriteria</a:t>
                      </a:r>
                      <a:r>
                        <a:rPr lang="en-ID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1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hasil</a:t>
                      </a:r>
                      <a:r>
                        <a:rPr lang="en-ID" sz="1200" b="1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1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penjualan</a:t>
                      </a:r>
                      <a:r>
                        <a:rPr lang="en-ID" sz="1200" b="1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1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tahunan</a:t>
                      </a:r>
                      <a:r>
                        <a:rPr lang="en-ID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</a:p>
                    <a:p>
                      <a:pPr marL="412750" indent="-260350">
                        <a:spcBef>
                          <a:spcPts val="2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ID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Untuk</a:t>
                      </a:r>
                      <a:r>
                        <a:rPr lang="en-ID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kepentingan</a:t>
                      </a:r>
                      <a:r>
                        <a:rPr lang="en-ID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tertentu</a:t>
                      </a:r>
                      <a:r>
                        <a:rPr lang="en-ID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ID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selain</a:t>
                      </a:r>
                      <a:r>
                        <a:rPr lang="en-ID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kriteria</a:t>
                      </a:r>
                      <a:r>
                        <a:rPr lang="en-ID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modal </a:t>
                      </a:r>
                      <a:r>
                        <a:rPr lang="en-ID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usaha</a:t>
                      </a:r>
                      <a:r>
                        <a:rPr lang="en-ID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dan</a:t>
                      </a:r>
                      <a:r>
                        <a:rPr lang="en-ID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hasil</a:t>
                      </a:r>
                      <a:r>
                        <a:rPr lang="en-ID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penjualan</a:t>
                      </a:r>
                      <a:r>
                        <a:rPr lang="en-ID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tahunan</a:t>
                      </a:r>
                      <a:r>
                        <a:rPr lang="en-ID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ID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kementerian</a:t>
                      </a:r>
                      <a:r>
                        <a:rPr lang="en-ID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ID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lembaga</a:t>
                      </a:r>
                      <a:r>
                        <a:rPr lang="en-ID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dapat</a:t>
                      </a:r>
                      <a:r>
                        <a:rPr lang="en-ID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menggunakan</a:t>
                      </a:r>
                      <a:r>
                        <a:rPr lang="en-ID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1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kriteria</a:t>
                      </a:r>
                      <a:r>
                        <a:rPr lang="en-ID" sz="1200" b="1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1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omzet</a:t>
                      </a:r>
                      <a:r>
                        <a:rPr lang="en-ID" sz="1200" b="1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ID" sz="1200" b="1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kekayaan</a:t>
                      </a:r>
                      <a:r>
                        <a:rPr lang="en-ID" sz="1200" b="1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1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bersih</a:t>
                      </a:r>
                      <a:r>
                        <a:rPr lang="en-ID" sz="1200" b="1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ID" sz="1200" b="1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nilai</a:t>
                      </a:r>
                      <a:r>
                        <a:rPr lang="en-ID" sz="1200" b="1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1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investasi</a:t>
                      </a:r>
                      <a:r>
                        <a:rPr lang="en-ID" sz="1200" b="1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ID" sz="1200" b="1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jumlah</a:t>
                      </a:r>
                      <a:r>
                        <a:rPr lang="en-ID" sz="1200" b="1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1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tenaga</a:t>
                      </a:r>
                      <a:r>
                        <a:rPr lang="en-ID" sz="1200" b="1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1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kerja</a:t>
                      </a:r>
                      <a:r>
                        <a:rPr lang="en-ID" sz="1200" b="1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ID" sz="1200" b="1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insentif</a:t>
                      </a:r>
                      <a:r>
                        <a:rPr lang="en-ID" sz="1200" b="1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1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dan</a:t>
                      </a:r>
                      <a:r>
                        <a:rPr lang="en-ID" sz="1200" b="1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1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disinsentif</a:t>
                      </a:r>
                      <a:r>
                        <a:rPr lang="en-ID" sz="1200" b="1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ID" sz="1200" b="1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kandungan</a:t>
                      </a:r>
                      <a:r>
                        <a:rPr lang="en-ID" sz="1200" b="1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1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lokal</a:t>
                      </a:r>
                      <a:r>
                        <a:rPr lang="en-ID" sz="1200" b="1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ID" sz="1200" b="1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dan</a:t>
                      </a:r>
                      <a:r>
                        <a:rPr lang="en-ID" sz="1200" b="1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ID" sz="1200" b="1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atau</a:t>
                      </a:r>
                      <a:r>
                        <a:rPr lang="en-ID" sz="1200" b="1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1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penerapan</a:t>
                      </a:r>
                      <a:r>
                        <a:rPr lang="en-ID" sz="1200" b="1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1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teknologi</a:t>
                      </a:r>
                      <a:r>
                        <a:rPr lang="en-ID" sz="1200" b="1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1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ramah</a:t>
                      </a:r>
                      <a:r>
                        <a:rPr lang="en-ID" sz="1200" b="1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1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lingkungan</a:t>
                      </a:r>
                      <a:r>
                        <a:rPr lang="en-ID" sz="1200" b="1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1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sesuai</a:t>
                      </a:r>
                      <a:r>
                        <a:rPr lang="en-ID" sz="1200" b="1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1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dengan</a:t>
                      </a:r>
                      <a:r>
                        <a:rPr lang="en-ID" sz="1200" b="1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1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kriteria</a:t>
                      </a:r>
                      <a:r>
                        <a:rPr lang="en-ID" sz="1200" b="1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1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setiap</a:t>
                      </a:r>
                      <a:r>
                        <a:rPr lang="en-ID" sz="1200" b="1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1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sektor</a:t>
                      </a:r>
                      <a:r>
                        <a:rPr lang="en-ID" sz="1200" b="1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1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usaha</a:t>
                      </a:r>
                      <a:r>
                        <a:rPr lang="en-ID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ID" sz="1200" b="0" i="0" kern="120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0" i="0" kern="1200" baseline="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dan</a:t>
                      </a:r>
                      <a:r>
                        <a:rPr lang="en-ID" sz="1200" b="0" i="0" kern="120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harus</a:t>
                      </a:r>
                      <a:r>
                        <a:rPr lang="en-ID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mendapatkan</a:t>
                      </a:r>
                      <a:r>
                        <a:rPr lang="en-ID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pertimbangan</a:t>
                      </a:r>
                      <a:r>
                        <a:rPr lang="en-ID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dari</a:t>
                      </a:r>
                      <a:r>
                        <a:rPr lang="en-ID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200" b="0" i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Menteri</a:t>
                      </a:r>
                      <a:r>
                        <a:rPr lang="en-ID" sz="1200" b="0" i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ID" sz="1200" b="0" i="0" dirty="0">
                        <a:ln>
                          <a:noFill/>
                        </a:ln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503">
                <a:tc>
                  <a:txBody>
                    <a:bodyPr/>
                    <a:lstStyle/>
                    <a:p>
                      <a:pPr marL="182880" lvl="1" indent="0" algn="l" rtl="0" fontAlgn="ctr"/>
                      <a:r>
                        <a:rPr lang="en-ID" sz="15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Kecil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lvl="1" indent="0" algn="l" rtl="0" fontAlgn="ctr"/>
                      <a:r>
                        <a:rPr lang="en-ID" sz="1500" b="0" i="0" u="none" strike="noStrik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Rp</a:t>
                      </a:r>
                      <a:r>
                        <a:rPr lang="en-ID" sz="15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. 1 </a:t>
                      </a:r>
                      <a:r>
                        <a:rPr lang="en-US" sz="15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en-ID" sz="15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5 </a:t>
                      </a:r>
                      <a:r>
                        <a:rPr lang="en-ID" sz="1500" b="0" i="0" u="none" strike="noStrik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Milyar</a:t>
                      </a:r>
                      <a:endParaRPr lang="en-ID" sz="15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lvl="1" indent="0" algn="l" rtl="0" fontAlgn="ctr"/>
                      <a:r>
                        <a:rPr lang="fi-FI" sz="15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Rp. 2 -</a:t>
                      </a:r>
                      <a:r>
                        <a:rPr lang="fi-FI" sz="1500" b="0" i="0" u="none" strike="noStrike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i-FI" sz="15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15 </a:t>
                      </a:r>
                      <a:r>
                        <a:rPr lang="fi-FI" sz="1500" b="0" i="0" u="none" strike="noStrik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Milyar</a:t>
                      </a:r>
                      <a:endParaRPr lang="fi-FI" sz="15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17">
                <a:tc>
                  <a:txBody>
                    <a:bodyPr/>
                    <a:lstStyle/>
                    <a:p>
                      <a:pPr marL="182880" lvl="1" indent="0" algn="l" rtl="0" fontAlgn="ctr"/>
                      <a:r>
                        <a:rPr lang="en-ID" sz="1500" b="0" i="0" u="none" strike="noStrik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Menengah</a:t>
                      </a:r>
                      <a:endParaRPr lang="en-ID" sz="15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lvl="1" indent="0" algn="l" rtl="0" fontAlgn="ctr"/>
                      <a:r>
                        <a:rPr lang="en-US" sz="1500" b="0" i="0" u="none" strike="noStrik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Rp</a:t>
                      </a:r>
                      <a:r>
                        <a:rPr lang="en-US" sz="15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. 5 – </a:t>
                      </a:r>
                      <a:r>
                        <a:rPr lang="en-US" sz="1500" b="0" i="0" u="none" strike="noStrik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Rp</a:t>
                      </a:r>
                      <a:r>
                        <a:rPr lang="en-US" sz="15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10 </a:t>
                      </a:r>
                      <a:r>
                        <a:rPr lang="en-US" sz="1500" b="0" i="0" u="none" strike="noStrik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Milyar</a:t>
                      </a:r>
                      <a:endParaRPr lang="en-US" sz="15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lvl="1" indent="0" algn="l" rtl="0" fontAlgn="ctr"/>
                      <a:r>
                        <a:rPr lang="en-ID" sz="15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Rp. 15</a:t>
                      </a:r>
                      <a:r>
                        <a:rPr lang="en-ID" sz="1500" b="0" i="0" u="none" strike="noStrike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5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en-ID" sz="15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50 </a:t>
                      </a:r>
                      <a:r>
                        <a:rPr lang="en-ID" sz="1500" b="0" i="0" u="none" strike="noStrik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Milyar</a:t>
                      </a:r>
                      <a:endParaRPr lang="en-ID" sz="15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73892">
                <a:tc>
                  <a:txBody>
                    <a:bodyPr/>
                    <a:lstStyle/>
                    <a:p>
                      <a:pPr marL="228600" lvl="1" indent="0" algn="l" rtl="0" fontAlgn="ctr"/>
                      <a:r>
                        <a:rPr lang="en-ID" sz="1500" b="0" i="0" u="none" strike="noStrik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Besar</a:t>
                      </a:r>
                      <a:endParaRPr lang="en-ID" sz="15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lvl="1" indent="0" algn="l" rtl="0" fontAlgn="ctr"/>
                      <a:r>
                        <a:rPr lang="en-ID" sz="15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&gt; </a:t>
                      </a:r>
                      <a:r>
                        <a:rPr lang="en-ID" sz="1500" b="0" i="0" u="none" strike="noStrik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Rp</a:t>
                      </a:r>
                      <a:r>
                        <a:rPr lang="en-ID" sz="15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. 10 </a:t>
                      </a:r>
                      <a:r>
                        <a:rPr lang="en-ID" sz="1500" b="0" i="0" u="none" strike="noStrik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Milyar</a:t>
                      </a:r>
                      <a:endParaRPr lang="en-ID" sz="15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lvl="1" indent="0" algn="l" rtl="0" fontAlgn="ctr"/>
                      <a:r>
                        <a:rPr lang="en-ID" sz="15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&gt; Rp. 50 </a:t>
                      </a:r>
                      <a:r>
                        <a:rPr lang="en-ID" sz="1500" b="0" i="0" u="none" strike="noStrik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Milyar</a:t>
                      </a:r>
                      <a:endParaRPr lang="en-ID" sz="15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124A312-981B-A95F-AA8C-8F2F29C801BE}"/>
              </a:ext>
            </a:extLst>
          </p:cNvPr>
          <p:cNvSpPr txBox="1"/>
          <p:nvPr/>
        </p:nvSpPr>
        <p:spPr>
          <a:xfrm>
            <a:off x="379828" y="842717"/>
            <a:ext cx="35280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SEBELUM UU CIPTA KERJA</a:t>
            </a:r>
            <a:endParaRPr lang="en-ID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77783C-06C1-CCB8-DDD5-83D92E8E6E34}"/>
              </a:ext>
            </a:extLst>
          </p:cNvPr>
          <p:cNvSpPr txBox="1"/>
          <p:nvPr/>
        </p:nvSpPr>
        <p:spPr>
          <a:xfrm>
            <a:off x="379828" y="2667000"/>
            <a:ext cx="2964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UU CIPTA KERJA</a:t>
            </a:r>
            <a:endParaRPr lang="en-ID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DA12B0F-CBD1-70E2-90D0-975BC0EED7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3637" y="-14104"/>
            <a:ext cx="12254754" cy="76809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E63CC7B-B45B-1986-EEF3-65FA2DE758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9757" y="172722"/>
            <a:ext cx="67767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Skala Usaha dan </a:t>
            </a:r>
            <a:r>
              <a:rPr lang="en-US" altLang="en-US" sz="2400" b="1" dirty="0" err="1">
                <a:solidFill>
                  <a:schemeClr val="bg1"/>
                </a:solidFill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Kriteria</a:t>
            </a:r>
            <a:r>
              <a:rPr lang="en-US" altLang="en-US" sz="2400" b="1" dirty="0">
                <a:solidFill>
                  <a:schemeClr val="bg1"/>
                </a:solidFill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 </a:t>
            </a:r>
            <a:r>
              <a:rPr lang="en-US" altLang="en-US" sz="2400" b="1" dirty="0" err="1">
                <a:solidFill>
                  <a:schemeClr val="bg1"/>
                </a:solidFill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Investasi</a:t>
            </a:r>
            <a:endParaRPr lang="en-US" altLang="en-US" sz="2400" b="1" dirty="0">
              <a:solidFill>
                <a:schemeClr val="bg1"/>
              </a:solidFill>
              <a:latin typeface="Book Antiqua" panose="02040602050305030304" pitchFamily="18" charset="0"/>
              <a:ea typeface="Cambria" panose="02040503050406030204" pitchFamily="18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575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D5AF7-5030-9DB8-12BD-DB1F1750A3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7539"/>
            <a:ext cx="10515600" cy="435133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sz="3200" dirty="0" err="1"/>
              <a:t>Kelompok</a:t>
            </a:r>
            <a:r>
              <a:rPr lang="en-US" sz="3200" dirty="0"/>
              <a:t> </a:t>
            </a:r>
            <a:r>
              <a:rPr lang="en-US" sz="3200" b="1" dirty="0" err="1"/>
              <a:t>merupakan</a:t>
            </a:r>
            <a:r>
              <a:rPr lang="en-US" sz="3200" b="1" dirty="0"/>
              <a:t> </a:t>
            </a:r>
            <a:r>
              <a:rPr lang="en-US" sz="3200" b="1" dirty="0" err="1"/>
              <a:t>kumpulan</a:t>
            </a:r>
            <a:r>
              <a:rPr lang="en-US" sz="3200" b="1" dirty="0"/>
              <a:t> </a:t>
            </a:r>
            <a:r>
              <a:rPr lang="en-US" sz="3200" b="1" dirty="0" err="1"/>
              <a:t>manusia</a:t>
            </a:r>
            <a:r>
              <a:rPr lang="en-US" sz="3200" b="1" dirty="0"/>
              <a:t> yang </a:t>
            </a:r>
            <a:r>
              <a:rPr lang="en-US" sz="3200" b="1" dirty="0" err="1"/>
              <a:t>hidup</a:t>
            </a:r>
            <a:r>
              <a:rPr lang="en-US" sz="3200" b="1" dirty="0"/>
              <a:t> </a:t>
            </a:r>
            <a:r>
              <a:rPr lang="en-US" sz="3200" b="1" dirty="0" err="1"/>
              <a:t>bersama</a:t>
            </a:r>
            <a:r>
              <a:rPr lang="en-US" sz="3200" b="1" dirty="0"/>
              <a:t> </a:t>
            </a:r>
            <a:r>
              <a:rPr lang="en-US" sz="3200" b="1" dirty="0" err="1"/>
              <a:t>seingga</a:t>
            </a:r>
            <a:r>
              <a:rPr lang="en-US" sz="3200" b="1" dirty="0"/>
              <a:t> </a:t>
            </a:r>
            <a:r>
              <a:rPr lang="en-US" sz="3200" b="1" dirty="0" err="1"/>
              <a:t>terhadap</a:t>
            </a:r>
            <a:r>
              <a:rPr lang="en-US" sz="3200" b="1" dirty="0"/>
              <a:t> </a:t>
            </a:r>
            <a:r>
              <a:rPr lang="en-US" sz="3200" b="1" dirty="0" err="1"/>
              <a:t>hubungan</a:t>
            </a:r>
            <a:r>
              <a:rPr lang="en-US" sz="3200" b="1" dirty="0"/>
              <a:t> timbal </a:t>
            </a:r>
            <a:r>
              <a:rPr lang="en-US" sz="3200" b="1" dirty="0" err="1"/>
              <a:t>baik</a:t>
            </a:r>
            <a:r>
              <a:rPr lang="en-US" sz="3200" b="1" dirty="0"/>
              <a:t> dan </a:t>
            </a:r>
            <a:r>
              <a:rPr lang="en-US" sz="3200" b="1" dirty="0" err="1"/>
              <a:t>saling</a:t>
            </a:r>
            <a:r>
              <a:rPr lang="en-US" sz="3200" b="1" dirty="0"/>
              <a:t> </a:t>
            </a:r>
            <a:r>
              <a:rPr lang="en-US" sz="3200" b="1" dirty="0" err="1"/>
              <a:t>mempengaruhi</a:t>
            </a:r>
            <a:r>
              <a:rPr lang="en-US" sz="3200" dirty="0"/>
              <a:t> </a:t>
            </a:r>
            <a:r>
              <a:rPr lang="en-US" sz="3200" dirty="0" err="1"/>
              <a:t>serta</a:t>
            </a:r>
            <a:r>
              <a:rPr lang="en-US" sz="3200" dirty="0"/>
              <a:t> </a:t>
            </a:r>
            <a:r>
              <a:rPr lang="en-US" sz="3200" dirty="0" err="1"/>
              <a:t>mempunyai</a:t>
            </a:r>
            <a:r>
              <a:rPr lang="en-US" sz="3200" dirty="0"/>
              <a:t> </a:t>
            </a:r>
            <a:r>
              <a:rPr lang="en-US" sz="3200" dirty="0" err="1"/>
              <a:t>kesadaran</a:t>
            </a:r>
            <a:r>
              <a:rPr lang="en-US" sz="3200" dirty="0"/>
              <a:t> </a:t>
            </a:r>
            <a:r>
              <a:rPr lang="en-US" sz="3200" dirty="0" err="1"/>
              <a:t>untuk</a:t>
            </a:r>
            <a:r>
              <a:rPr lang="en-US" sz="3200" dirty="0"/>
              <a:t> </a:t>
            </a:r>
            <a:r>
              <a:rPr lang="en-US" sz="3200" dirty="0" err="1"/>
              <a:t>saling</a:t>
            </a:r>
            <a:r>
              <a:rPr lang="en-US" sz="3200" dirty="0"/>
              <a:t> </a:t>
            </a:r>
            <a:r>
              <a:rPr lang="en-US" sz="3200" dirty="0" err="1"/>
              <a:t>tolong</a:t>
            </a:r>
            <a:r>
              <a:rPr lang="en-US" sz="3200" dirty="0"/>
              <a:t> </a:t>
            </a:r>
            <a:r>
              <a:rPr lang="en-US" sz="3200" dirty="0" err="1"/>
              <a:t>menolong</a:t>
            </a:r>
            <a:r>
              <a:rPr lang="en-US" sz="3200" dirty="0"/>
              <a:t> (Soekanto,2006).</a:t>
            </a:r>
          </a:p>
          <a:p>
            <a:pPr>
              <a:lnSpc>
                <a:spcPct val="120000"/>
              </a:lnSpc>
            </a:pPr>
            <a:r>
              <a:rPr lang="en-ID" sz="3200" dirty="0" err="1"/>
              <a:t>Kelompok</a:t>
            </a:r>
            <a:r>
              <a:rPr lang="en-ID" sz="3200" dirty="0"/>
              <a:t> </a:t>
            </a:r>
            <a:r>
              <a:rPr lang="en-ID" sz="3200" dirty="0" err="1"/>
              <a:t>adalah</a:t>
            </a:r>
            <a:r>
              <a:rPr lang="en-ID" sz="3200" dirty="0"/>
              <a:t> </a:t>
            </a:r>
            <a:r>
              <a:rPr lang="en-ID" sz="3200" dirty="0" err="1"/>
              <a:t>suatu</a:t>
            </a:r>
            <a:r>
              <a:rPr lang="en-ID" sz="3200" dirty="0"/>
              <a:t> </a:t>
            </a:r>
            <a:r>
              <a:rPr lang="en-ID" sz="3200" b="1" dirty="0" err="1"/>
              <a:t>kesatuan</a:t>
            </a:r>
            <a:r>
              <a:rPr lang="en-ID" sz="3200" b="1" dirty="0"/>
              <a:t> </a:t>
            </a:r>
            <a:r>
              <a:rPr lang="en-ID" sz="3200" b="1" dirty="0" err="1"/>
              <a:t>sosial</a:t>
            </a:r>
            <a:r>
              <a:rPr lang="en-ID" sz="3200" b="1" dirty="0"/>
              <a:t> yang </a:t>
            </a:r>
            <a:r>
              <a:rPr lang="en-ID" sz="3200" b="1" dirty="0" err="1"/>
              <a:t>terdiri</a:t>
            </a:r>
            <a:r>
              <a:rPr lang="en-ID" sz="3200" b="1" dirty="0"/>
              <a:t> </a:t>
            </a:r>
            <a:r>
              <a:rPr lang="en-ID" sz="3200" b="1" dirty="0" err="1"/>
              <a:t>atas</a:t>
            </a:r>
            <a:r>
              <a:rPr lang="en-ID" sz="3200" b="1" dirty="0"/>
              <a:t> dua </a:t>
            </a:r>
            <a:r>
              <a:rPr lang="en-ID" sz="3200" b="1" dirty="0" err="1"/>
              <a:t>atau</a:t>
            </a:r>
            <a:r>
              <a:rPr lang="en-ID" sz="3200" b="1" dirty="0"/>
              <a:t> </a:t>
            </a:r>
            <a:r>
              <a:rPr lang="en-ID" sz="3200" b="1" dirty="0" err="1"/>
              <a:t>lebih</a:t>
            </a:r>
            <a:r>
              <a:rPr lang="en-ID" sz="3200" b="1" dirty="0"/>
              <a:t> orang-orang yang </a:t>
            </a:r>
            <a:r>
              <a:rPr lang="en-ID" sz="3200" b="1" dirty="0" err="1"/>
              <a:t>mengadakan</a:t>
            </a:r>
            <a:r>
              <a:rPr lang="en-ID" sz="3200" b="1" dirty="0"/>
              <a:t> </a:t>
            </a:r>
            <a:r>
              <a:rPr lang="en-ID" sz="3200" b="1" dirty="0" err="1"/>
              <a:t>interaksi</a:t>
            </a:r>
            <a:r>
              <a:rPr lang="en-ID" sz="3200" dirty="0"/>
              <a:t> </a:t>
            </a:r>
            <a:r>
              <a:rPr lang="en-ID" sz="3200" dirty="0" err="1"/>
              <a:t>secara</a:t>
            </a:r>
            <a:r>
              <a:rPr lang="en-ID" sz="3200" dirty="0"/>
              <a:t> </a:t>
            </a:r>
            <a:r>
              <a:rPr lang="en-ID" sz="3200" dirty="0" err="1"/>
              <a:t>intensif</a:t>
            </a:r>
            <a:r>
              <a:rPr lang="en-ID" sz="3200" dirty="0"/>
              <a:t> dan </a:t>
            </a:r>
            <a:r>
              <a:rPr lang="en-ID" sz="3200" dirty="0" err="1"/>
              <a:t>teratur</a:t>
            </a:r>
            <a:r>
              <a:rPr lang="en-ID" sz="3200" dirty="0"/>
              <a:t>, </a:t>
            </a:r>
            <a:r>
              <a:rPr lang="en-ID" sz="3200" dirty="0" err="1"/>
              <a:t>sehingga</a:t>
            </a:r>
            <a:r>
              <a:rPr lang="en-ID" sz="3200" dirty="0"/>
              <a:t> </a:t>
            </a:r>
            <a:r>
              <a:rPr lang="en-ID" sz="3200" dirty="0" err="1"/>
              <a:t>ada</a:t>
            </a:r>
            <a:r>
              <a:rPr lang="en-ID" sz="3200" dirty="0"/>
              <a:t> </a:t>
            </a:r>
            <a:r>
              <a:rPr lang="en-ID" sz="3200" dirty="0" err="1"/>
              <a:t>pembagian</a:t>
            </a:r>
            <a:r>
              <a:rPr lang="en-ID" sz="3200" dirty="0"/>
              <a:t> </a:t>
            </a:r>
            <a:r>
              <a:rPr lang="en-ID" sz="3200" dirty="0" err="1"/>
              <a:t>tugas</a:t>
            </a:r>
            <a:r>
              <a:rPr lang="en-ID" sz="3200" dirty="0"/>
              <a:t>, </a:t>
            </a:r>
            <a:r>
              <a:rPr lang="en-ID" sz="3200" dirty="0" err="1"/>
              <a:t>struktur</a:t>
            </a:r>
            <a:r>
              <a:rPr lang="en-ID" sz="3200" dirty="0"/>
              <a:t> dan norma (Robbin, 2001).</a:t>
            </a:r>
          </a:p>
          <a:p>
            <a:pPr>
              <a:lnSpc>
                <a:spcPct val="120000"/>
              </a:lnSpc>
            </a:pPr>
            <a:r>
              <a:rPr lang="en-ID" sz="3200" dirty="0" err="1"/>
              <a:t>Pokdakan</a:t>
            </a:r>
            <a:r>
              <a:rPr lang="en-ID" sz="3200" dirty="0"/>
              <a:t> </a:t>
            </a:r>
            <a:r>
              <a:rPr lang="en-ID" sz="3200" dirty="0" err="1"/>
              <a:t>adalah</a:t>
            </a:r>
            <a:r>
              <a:rPr lang="en-ID" sz="3200" dirty="0"/>
              <a:t> </a:t>
            </a:r>
            <a:r>
              <a:rPr lang="id-ID" sz="3200" b="1" dirty="0"/>
              <a:t>kumpulan pembudidaya ikan/tambak yang dibentuk atas dasar kesamaan kepentingan, kesamaan kondisi lingkungan</a:t>
            </a:r>
            <a:r>
              <a:rPr lang="id-ID" sz="3200" dirty="0"/>
              <a:t> (sosial, ekonomi, sumberdaya) dan keakraban untuk meningkatkan dan mengembangkan usaha anggota</a:t>
            </a:r>
            <a:r>
              <a:rPr lang="en-ID" sz="3200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A77AEB-4EB9-C222-4AAB-B948766FAF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3637" y="-14104"/>
            <a:ext cx="12254754" cy="7680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7AEA88E-9CA0-6E88-04C2-CCEB811353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9757" y="172722"/>
            <a:ext cx="67767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PENGERTIAN KELOMPOK</a:t>
            </a:r>
          </a:p>
        </p:txBody>
      </p:sp>
    </p:spTree>
    <p:extLst>
      <p:ext uri="{BB962C8B-B14F-4D97-AF65-F5344CB8AC3E}">
        <p14:creationId xmlns:p14="http://schemas.microsoft.com/office/powerpoint/2010/main" val="2904603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BA16E1-6B89-6B7D-8146-2584DA2994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431" y="1145899"/>
            <a:ext cx="40064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b="1" dirty="0" err="1"/>
              <a:t>kepentingan</a:t>
            </a:r>
            <a:r>
              <a:rPr lang="en-US" b="1" dirty="0"/>
              <a:t> dan </a:t>
            </a:r>
            <a:r>
              <a:rPr lang="en-US" b="1" dirty="0" err="1"/>
              <a:t>tujuan</a:t>
            </a:r>
            <a:r>
              <a:rPr lang="en-US" b="1" dirty="0"/>
              <a:t> </a:t>
            </a:r>
            <a:r>
              <a:rPr lang="en-US" b="1" dirty="0" err="1"/>
              <a:t>bersama</a:t>
            </a:r>
            <a:r>
              <a:rPr lang="en-US" dirty="0"/>
              <a:t>.</a:t>
            </a:r>
          </a:p>
          <a:p>
            <a:r>
              <a:rPr lang="en-US" dirty="0" err="1"/>
              <a:t>Kebersamaan</a:t>
            </a:r>
            <a:r>
              <a:rPr lang="en-US" dirty="0"/>
              <a:t> dan </a:t>
            </a:r>
            <a:r>
              <a:rPr lang="en-US" b="1" dirty="0" err="1"/>
              <a:t>tradisi</a:t>
            </a:r>
            <a:r>
              <a:rPr lang="en-US" b="1" dirty="0"/>
              <a:t> </a:t>
            </a:r>
            <a:r>
              <a:rPr lang="en-US" b="1" dirty="0" err="1"/>
              <a:t>dalam</a:t>
            </a:r>
            <a:r>
              <a:rPr lang="en-US" b="1" dirty="0"/>
              <a:t> </a:t>
            </a:r>
            <a:r>
              <a:rPr lang="en-US" b="1" dirty="0" err="1"/>
              <a:t>berusaha</a:t>
            </a:r>
            <a:r>
              <a:rPr lang="en-US" dirty="0"/>
              <a:t> (</a:t>
            </a:r>
            <a:r>
              <a:rPr lang="en-US" dirty="0" err="1"/>
              <a:t>ikatan</a:t>
            </a:r>
            <a:r>
              <a:rPr lang="en-US" dirty="0"/>
              <a:t> yang </a:t>
            </a:r>
            <a:r>
              <a:rPr lang="en-US" dirty="0" err="1"/>
              <a:t>nyata</a:t>
            </a:r>
            <a:r>
              <a:rPr lang="en-US" dirty="0"/>
              <a:t>)</a:t>
            </a:r>
          </a:p>
          <a:p>
            <a:r>
              <a:rPr lang="en-US" dirty="0"/>
              <a:t>Saling </a:t>
            </a:r>
            <a:r>
              <a:rPr lang="en-US" b="1" dirty="0" err="1"/>
              <a:t>mengenal</a:t>
            </a:r>
            <a:r>
              <a:rPr lang="en-US" b="1" dirty="0"/>
              <a:t> &amp; </a:t>
            </a:r>
            <a:r>
              <a:rPr lang="en-US" b="1" dirty="0" err="1"/>
              <a:t>saling</a:t>
            </a:r>
            <a:r>
              <a:rPr lang="en-US" b="1" dirty="0"/>
              <a:t> </a:t>
            </a:r>
            <a:r>
              <a:rPr lang="en-US" b="1" dirty="0" err="1"/>
              <a:t>percaya</a:t>
            </a:r>
            <a:r>
              <a:rPr lang="en-US" b="1" dirty="0"/>
              <a:t> </a:t>
            </a:r>
            <a:r>
              <a:rPr lang="en-US" dirty="0"/>
              <a:t>(Adanya </a:t>
            </a:r>
            <a:r>
              <a:rPr lang="en-US" dirty="0" err="1"/>
              <a:t>interaksi</a:t>
            </a:r>
            <a:r>
              <a:rPr lang="en-US" dirty="0"/>
              <a:t>)</a:t>
            </a:r>
          </a:p>
          <a:p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b="1" dirty="0" err="1"/>
              <a:t>struktur</a:t>
            </a:r>
            <a:r>
              <a:rPr lang="en-US" b="1" dirty="0"/>
              <a:t> dan </a:t>
            </a:r>
            <a:r>
              <a:rPr lang="en-US" b="1" dirty="0" err="1"/>
              <a:t>pembagian</a:t>
            </a:r>
            <a:r>
              <a:rPr lang="en-US" b="1" dirty="0"/>
              <a:t> </a:t>
            </a:r>
            <a:r>
              <a:rPr lang="en-US" b="1" dirty="0" err="1"/>
              <a:t>tugas</a:t>
            </a:r>
            <a:r>
              <a:rPr lang="en-US" b="1" dirty="0"/>
              <a:t>,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tanggung</a:t>
            </a:r>
            <a:r>
              <a:rPr lang="en-US" dirty="0"/>
              <a:t> </a:t>
            </a:r>
            <a:r>
              <a:rPr lang="en-US" dirty="0" err="1"/>
              <a:t>jawab</a:t>
            </a:r>
            <a:r>
              <a:rPr lang="en-US" dirty="0"/>
              <a:t>.</a:t>
            </a:r>
          </a:p>
          <a:p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b="1" dirty="0" err="1"/>
              <a:t>kaidah</a:t>
            </a:r>
            <a:r>
              <a:rPr lang="en-US" b="1" dirty="0"/>
              <a:t> dan norma</a:t>
            </a:r>
          </a:p>
          <a:p>
            <a:pPr marL="0" indent="0">
              <a:buNone/>
            </a:pPr>
            <a:endParaRPr lang="en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05C2A9-E822-0351-8BE1-A8DFA9552A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3637" y="-14104"/>
            <a:ext cx="12254754" cy="7680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17CF54B-309F-F4A8-BFEE-3008FE5DA9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9757" y="172722"/>
            <a:ext cx="67767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CIRI-CIRI KELOMPOK</a:t>
            </a:r>
          </a:p>
        </p:txBody>
      </p:sp>
      <p:grpSp>
        <p:nvGrpSpPr>
          <p:cNvPr id="6" name="Group 61">
            <a:extLst>
              <a:ext uri="{FF2B5EF4-FFF2-40B4-BE49-F238E27FC236}">
                <a16:creationId xmlns:a16="http://schemas.microsoft.com/office/drawing/2014/main" id="{7E9B835A-2B79-43FA-3E0C-D943F6A6DD4E}"/>
              </a:ext>
            </a:extLst>
          </p:cNvPr>
          <p:cNvGrpSpPr>
            <a:grpSpLocks/>
          </p:cNvGrpSpPr>
          <p:nvPr/>
        </p:nvGrpSpPr>
        <p:grpSpPr bwMode="auto">
          <a:xfrm>
            <a:off x="4384449" y="2176918"/>
            <a:ext cx="3733800" cy="3810000"/>
            <a:chOff x="609600" y="1219198"/>
            <a:chExt cx="3733802" cy="3810002"/>
          </a:xfrm>
        </p:grpSpPr>
        <p:sp>
          <p:nvSpPr>
            <p:cNvPr id="7" name="AutoShape 3">
              <a:extLst>
                <a:ext uri="{FF2B5EF4-FFF2-40B4-BE49-F238E27FC236}">
                  <a16:creationId xmlns:a16="http://schemas.microsoft.com/office/drawing/2014/main" id="{A82A83AE-C0F4-CF66-5E0B-6DF5329535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600" y="1219198"/>
              <a:ext cx="3732215" cy="3810002"/>
            </a:xfrm>
            <a:prstGeom prst="flowChartSummingJunction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6000"/>
                <a:buFont typeface="Wingdings 3" panose="05040102010807070707" pitchFamily="18" charset="2"/>
                <a:buChar char=""/>
                <a:defRPr sz="2600">
                  <a:solidFill>
                    <a:schemeClr val="tx1"/>
                  </a:solidFill>
                  <a:latin typeface="Gill Sans MT" panose="020B0502020104020203" pitchFamily="34" charset="0"/>
                </a:defRPr>
              </a:lvl1pPr>
              <a:lvl2pPr marL="742950" indent="-285750">
                <a:spcBef>
                  <a:spcPts val="500"/>
                </a:spcBef>
                <a:buClr>
                  <a:schemeClr val="accent2"/>
                </a:buClr>
                <a:buSzPct val="76000"/>
                <a:buFont typeface="Wingdings 3" panose="05040102010807070707" pitchFamily="18" charset="2"/>
                <a:buChar char=""/>
                <a:defRPr sz="2300">
                  <a:solidFill>
                    <a:schemeClr val="tx2"/>
                  </a:solidFill>
                  <a:latin typeface="Gill Sans MT" panose="020B0502020104020203" pitchFamily="34" charset="0"/>
                </a:defRPr>
              </a:lvl2pPr>
              <a:lvl3pPr marL="1143000" indent="-228600">
                <a:spcBef>
                  <a:spcPts val="500"/>
                </a:spcBef>
                <a:buClr>
                  <a:srgbClr val="BCBCBC"/>
                </a:buClr>
                <a:buSzPct val="76000"/>
                <a:buFont typeface="Wingdings 3" panose="05040102010807070707" pitchFamily="18" charset="2"/>
                <a:buChar char=""/>
                <a:defRPr sz="2000">
                  <a:solidFill>
                    <a:schemeClr val="tx1"/>
                  </a:solidFill>
                  <a:latin typeface="Gill Sans MT" panose="020B0502020104020203" pitchFamily="34" charset="0"/>
                </a:defRPr>
              </a:lvl3pPr>
              <a:lvl4pPr marL="1600200" indent="-228600">
                <a:spcBef>
                  <a:spcPts val="400"/>
                </a:spcBef>
                <a:buClr>
                  <a:srgbClr val="8BA2B4"/>
                </a:buClr>
                <a:buSzPct val="70000"/>
                <a:buFont typeface="Wingdings" panose="05000000000000000000" pitchFamily="2" charset="2"/>
                <a:buChar char=""/>
                <a:defRPr>
                  <a:solidFill>
                    <a:schemeClr val="tx1"/>
                  </a:solidFill>
                  <a:latin typeface="Gill Sans MT" panose="020B0502020104020203" pitchFamily="34" charset="0"/>
                </a:defRPr>
              </a:lvl4pPr>
              <a:lvl5pPr marL="2057400" indent="-228600">
                <a:spcBef>
                  <a:spcPts val="3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d-ID" sz="1000">
                <a:latin typeface="Comic Sans MS" panose="030F0702030302020204" pitchFamily="66" charset="0"/>
              </a:endParaRPr>
            </a:p>
          </p:txBody>
        </p:sp>
        <p:sp>
          <p:nvSpPr>
            <p:cNvPr id="8" name="Oval 6">
              <a:extLst>
                <a:ext uri="{FF2B5EF4-FFF2-40B4-BE49-F238E27FC236}">
                  <a16:creationId xmlns:a16="http://schemas.microsoft.com/office/drawing/2014/main" id="{651BFC56-EF1D-A770-4F59-6F81F6C7E4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2602" y="2666999"/>
              <a:ext cx="1430320" cy="84394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6000"/>
                <a:buFont typeface="Wingdings 3" panose="05040102010807070707" pitchFamily="18" charset="2"/>
                <a:buChar char=""/>
                <a:defRPr sz="2600">
                  <a:solidFill>
                    <a:schemeClr val="tx1"/>
                  </a:solidFill>
                  <a:latin typeface="Gill Sans MT" panose="020B0502020104020203" pitchFamily="34" charset="0"/>
                </a:defRPr>
              </a:lvl1pPr>
              <a:lvl2pPr marL="742950" indent="-285750">
                <a:spcBef>
                  <a:spcPts val="500"/>
                </a:spcBef>
                <a:buClr>
                  <a:schemeClr val="accent2"/>
                </a:buClr>
                <a:buSzPct val="76000"/>
                <a:buFont typeface="Wingdings 3" panose="05040102010807070707" pitchFamily="18" charset="2"/>
                <a:buChar char=""/>
                <a:defRPr sz="2300">
                  <a:solidFill>
                    <a:schemeClr val="tx2"/>
                  </a:solidFill>
                  <a:latin typeface="Gill Sans MT" panose="020B0502020104020203" pitchFamily="34" charset="0"/>
                </a:defRPr>
              </a:lvl2pPr>
              <a:lvl3pPr marL="1143000" indent="-228600">
                <a:spcBef>
                  <a:spcPts val="500"/>
                </a:spcBef>
                <a:buClr>
                  <a:srgbClr val="BCBCBC"/>
                </a:buClr>
                <a:buSzPct val="76000"/>
                <a:buFont typeface="Wingdings 3" panose="05040102010807070707" pitchFamily="18" charset="2"/>
                <a:buChar char=""/>
                <a:defRPr sz="2000">
                  <a:solidFill>
                    <a:schemeClr val="tx1"/>
                  </a:solidFill>
                  <a:latin typeface="Gill Sans MT" panose="020B0502020104020203" pitchFamily="34" charset="0"/>
                </a:defRPr>
              </a:lvl3pPr>
              <a:lvl4pPr marL="1600200" indent="-228600">
                <a:spcBef>
                  <a:spcPts val="400"/>
                </a:spcBef>
                <a:buClr>
                  <a:srgbClr val="8BA2B4"/>
                </a:buClr>
                <a:buSzPct val="70000"/>
                <a:buFont typeface="Wingdings" panose="05000000000000000000" pitchFamily="2" charset="2"/>
                <a:buChar char=""/>
                <a:defRPr>
                  <a:solidFill>
                    <a:schemeClr val="tx1"/>
                  </a:solidFill>
                  <a:latin typeface="Gill Sans MT" panose="020B0502020104020203" pitchFamily="34" charset="0"/>
                </a:defRPr>
              </a:lvl4pPr>
              <a:lvl5pPr marL="2057400" indent="-228600">
                <a:spcBef>
                  <a:spcPts val="3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sz="1100" b="1">
                  <a:latin typeface="Times New Roman" panose="02020603050405020304" pitchFamily="18" charset="0"/>
                </a:rPr>
                <a:t>Sifat: cenderung fisik</a:t>
              </a:r>
            </a:p>
          </p:txBody>
        </p:sp>
        <p:sp>
          <p:nvSpPr>
            <p:cNvPr id="9" name="Text Box 7">
              <a:extLst>
                <a:ext uri="{FF2B5EF4-FFF2-40B4-BE49-F238E27FC236}">
                  <a16:creationId xmlns:a16="http://schemas.microsoft.com/office/drawing/2014/main" id="{95742242-76E7-B711-42C2-83B9715E23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0802" y="1752600"/>
              <a:ext cx="78116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6000"/>
                <a:buFont typeface="Wingdings 3" panose="05040102010807070707" pitchFamily="18" charset="2"/>
                <a:buChar char=""/>
                <a:defRPr sz="2600">
                  <a:solidFill>
                    <a:schemeClr val="tx1"/>
                  </a:solidFill>
                  <a:latin typeface="Gill Sans MT" panose="020B0502020104020203" pitchFamily="34" charset="0"/>
                </a:defRPr>
              </a:lvl1pPr>
              <a:lvl2pPr marL="742950" indent="-285750">
                <a:spcBef>
                  <a:spcPts val="500"/>
                </a:spcBef>
                <a:buClr>
                  <a:schemeClr val="accent2"/>
                </a:buClr>
                <a:buSzPct val="76000"/>
                <a:buFont typeface="Wingdings 3" panose="05040102010807070707" pitchFamily="18" charset="2"/>
                <a:buChar char=""/>
                <a:defRPr sz="2300">
                  <a:solidFill>
                    <a:schemeClr val="tx2"/>
                  </a:solidFill>
                  <a:latin typeface="Gill Sans MT" panose="020B0502020104020203" pitchFamily="34" charset="0"/>
                </a:defRPr>
              </a:lvl2pPr>
              <a:lvl3pPr marL="1143000" indent="-228600">
                <a:spcBef>
                  <a:spcPts val="500"/>
                </a:spcBef>
                <a:buClr>
                  <a:srgbClr val="BCBCBC"/>
                </a:buClr>
                <a:buSzPct val="76000"/>
                <a:buFont typeface="Wingdings 3" panose="05040102010807070707" pitchFamily="18" charset="2"/>
                <a:buChar char=""/>
                <a:defRPr sz="2000">
                  <a:solidFill>
                    <a:schemeClr val="tx1"/>
                  </a:solidFill>
                  <a:latin typeface="Gill Sans MT" panose="020B0502020104020203" pitchFamily="34" charset="0"/>
                </a:defRPr>
              </a:lvl3pPr>
              <a:lvl4pPr marL="1600200" indent="-228600">
                <a:spcBef>
                  <a:spcPts val="400"/>
                </a:spcBef>
                <a:buClr>
                  <a:srgbClr val="8BA2B4"/>
                </a:buClr>
                <a:buSzPct val="70000"/>
                <a:buFont typeface="Wingdings" panose="05000000000000000000" pitchFamily="2" charset="2"/>
                <a:buChar char=""/>
                <a:defRPr>
                  <a:solidFill>
                    <a:schemeClr val="tx1"/>
                  </a:solidFill>
                  <a:latin typeface="Gill Sans MT" panose="020B0502020104020203" pitchFamily="34" charset="0"/>
                </a:defRPr>
              </a:lvl4pPr>
              <a:lvl5pPr marL="2057400" indent="-228600">
                <a:spcBef>
                  <a:spcPts val="3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sz="1100" b="1">
                  <a:latin typeface="Times New Roman" panose="02020603050405020304" pitchFamily="18" charset="0"/>
                </a:rPr>
                <a:t>Umur</a:t>
              </a:r>
            </a:p>
          </p:txBody>
        </p:sp>
        <p:sp>
          <p:nvSpPr>
            <p:cNvPr id="10" name="Text Box 8">
              <a:extLst>
                <a:ext uri="{FF2B5EF4-FFF2-40B4-BE49-F238E27FC236}">
                  <a16:creationId xmlns:a16="http://schemas.microsoft.com/office/drawing/2014/main" id="{ACCDAD85-D3E1-4CD9-5243-FDE9D3DC5A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4202" y="2362199"/>
              <a:ext cx="1084945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6000"/>
                <a:buFont typeface="Wingdings 3" panose="05040102010807070707" pitchFamily="18" charset="2"/>
                <a:buChar char=""/>
                <a:defRPr sz="2600">
                  <a:solidFill>
                    <a:schemeClr val="tx1"/>
                  </a:solidFill>
                  <a:latin typeface="Gill Sans MT" panose="020B0502020104020203" pitchFamily="34" charset="0"/>
                </a:defRPr>
              </a:lvl1pPr>
              <a:lvl2pPr marL="742950" indent="-285750">
                <a:spcBef>
                  <a:spcPts val="500"/>
                </a:spcBef>
                <a:buClr>
                  <a:schemeClr val="accent2"/>
                </a:buClr>
                <a:buSzPct val="76000"/>
                <a:buFont typeface="Wingdings 3" panose="05040102010807070707" pitchFamily="18" charset="2"/>
                <a:buChar char=""/>
                <a:defRPr sz="2300">
                  <a:solidFill>
                    <a:schemeClr val="tx2"/>
                  </a:solidFill>
                  <a:latin typeface="Gill Sans MT" panose="020B0502020104020203" pitchFamily="34" charset="0"/>
                </a:defRPr>
              </a:lvl2pPr>
              <a:lvl3pPr marL="1143000" indent="-228600">
                <a:spcBef>
                  <a:spcPts val="500"/>
                </a:spcBef>
                <a:buClr>
                  <a:srgbClr val="BCBCBC"/>
                </a:buClr>
                <a:buSzPct val="76000"/>
                <a:buFont typeface="Wingdings 3" panose="05040102010807070707" pitchFamily="18" charset="2"/>
                <a:buChar char=""/>
                <a:defRPr sz="2000">
                  <a:solidFill>
                    <a:schemeClr val="tx1"/>
                  </a:solidFill>
                  <a:latin typeface="Gill Sans MT" panose="020B0502020104020203" pitchFamily="34" charset="0"/>
                </a:defRPr>
              </a:lvl3pPr>
              <a:lvl4pPr marL="1600200" indent="-228600">
                <a:spcBef>
                  <a:spcPts val="400"/>
                </a:spcBef>
                <a:buClr>
                  <a:srgbClr val="8BA2B4"/>
                </a:buClr>
                <a:buSzPct val="70000"/>
                <a:buFont typeface="Wingdings" panose="05000000000000000000" pitchFamily="2" charset="2"/>
                <a:buChar char=""/>
                <a:defRPr>
                  <a:solidFill>
                    <a:schemeClr val="tx1"/>
                  </a:solidFill>
                  <a:latin typeface="Gill Sans MT" panose="020B0502020104020203" pitchFamily="34" charset="0"/>
                </a:defRPr>
              </a:lvl4pPr>
              <a:lvl5pPr marL="2057400" indent="-228600">
                <a:spcBef>
                  <a:spcPts val="3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sz="1100" b="1">
                  <a:latin typeface="Times New Roman" panose="02020603050405020304" pitchFamily="18" charset="0"/>
                </a:rPr>
                <a:t>Jenis Kelamin</a:t>
              </a:r>
            </a:p>
          </p:txBody>
        </p:sp>
        <p:sp>
          <p:nvSpPr>
            <p:cNvPr id="11" name="Text Box 9">
              <a:extLst>
                <a:ext uri="{FF2B5EF4-FFF2-40B4-BE49-F238E27FC236}">
                  <a16:creationId xmlns:a16="http://schemas.microsoft.com/office/drawing/2014/main" id="{68861B2B-C6A8-9D06-A71D-961B8817C0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52802" y="3581399"/>
              <a:ext cx="78116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6000"/>
                <a:buFont typeface="Wingdings 3" panose="05040102010807070707" pitchFamily="18" charset="2"/>
                <a:buChar char=""/>
                <a:defRPr sz="2600">
                  <a:solidFill>
                    <a:schemeClr val="tx1"/>
                  </a:solidFill>
                  <a:latin typeface="Gill Sans MT" panose="020B0502020104020203" pitchFamily="34" charset="0"/>
                </a:defRPr>
              </a:lvl1pPr>
              <a:lvl2pPr marL="742950" indent="-285750">
                <a:spcBef>
                  <a:spcPts val="500"/>
                </a:spcBef>
                <a:buClr>
                  <a:schemeClr val="accent2"/>
                </a:buClr>
                <a:buSzPct val="76000"/>
                <a:buFont typeface="Wingdings 3" panose="05040102010807070707" pitchFamily="18" charset="2"/>
                <a:buChar char=""/>
                <a:defRPr sz="2300">
                  <a:solidFill>
                    <a:schemeClr val="tx2"/>
                  </a:solidFill>
                  <a:latin typeface="Gill Sans MT" panose="020B0502020104020203" pitchFamily="34" charset="0"/>
                </a:defRPr>
              </a:lvl2pPr>
              <a:lvl3pPr marL="1143000" indent="-228600">
                <a:spcBef>
                  <a:spcPts val="500"/>
                </a:spcBef>
                <a:buClr>
                  <a:srgbClr val="BCBCBC"/>
                </a:buClr>
                <a:buSzPct val="76000"/>
                <a:buFont typeface="Wingdings 3" panose="05040102010807070707" pitchFamily="18" charset="2"/>
                <a:buChar char=""/>
                <a:defRPr sz="2000">
                  <a:solidFill>
                    <a:schemeClr val="tx1"/>
                  </a:solidFill>
                  <a:latin typeface="Gill Sans MT" panose="020B0502020104020203" pitchFamily="34" charset="0"/>
                </a:defRPr>
              </a:lvl3pPr>
              <a:lvl4pPr marL="1600200" indent="-228600">
                <a:spcBef>
                  <a:spcPts val="400"/>
                </a:spcBef>
                <a:buClr>
                  <a:srgbClr val="8BA2B4"/>
                </a:buClr>
                <a:buSzPct val="70000"/>
                <a:buFont typeface="Wingdings" panose="05000000000000000000" pitchFamily="2" charset="2"/>
                <a:buChar char=""/>
                <a:defRPr>
                  <a:solidFill>
                    <a:schemeClr val="tx1"/>
                  </a:solidFill>
                  <a:latin typeface="Gill Sans MT" panose="020B0502020104020203" pitchFamily="34" charset="0"/>
                </a:defRPr>
              </a:lvl4pPr>
              <a:lvl5pPr marL="2057400" indent="-228600">
                <a:spcBef>
                  <a:spcPts val="3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sz="1100" b="1">
                  <a:latin typeface="Times New Roman" panose="02020603050405020304" pitchFamily="18" charset="0"/>
                </a:rPr>
                <a:t>Warna</a:t>
              </a:r>
            </a:p>
          </p:txBody>
        </p:sp>
        <p:sp>
          <p:nvSpPr>
            <p:cNvPr id="12" name="Text Box 10">
              <a:extLst>
                <a:ext uri="{FF2B5EF4-FFF2-40B4-BE49-F238E27FC236}">
                  <a16:creationId xmlns:a16="http://schemas.microsoft.com/office/drawing/2014/main" id="{E521424A-3DEA-86C4-4D23-B1749D8AD8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67002" y="4267200"/>
              <a:ext cx="867956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6000"/>
                <a:buFont typeface="Wingdings 3" panose="05040102010807070707" pitchFamily="18" charset="2"/>
                <a:buChar char=""/>
                <a:defRPr sz="2600">
                  <a:solidFill>
                    <a:schemeClr val="tx1"/>
                  </a:solidFill>
                  <a:latin typeface="Gill Sans MT" panose="020B0502020104020203" pitchFamily="34" charset="0"/>
                </a:defRPr>
              </a:lvl1pPr>
              <a:lvl2pPr marL="742950" indent="-285750">
                <a:spcBef>
                  <a:spcPts val="500"/>
                </a:spcBef>
                <a:buClr>
                  <a:schemeClr val="accent2"/>
                </a:buClr>
                <a:buSzPct val="76000"/>
                <a:buFont typeface="Wingdings 3" panose="05040102010807070707" pitchFamily="18" charset="2"/>
                <a:buChar char=""/>
                <a:defRPr sz="2300">
                  <a:solidFill>
                    <a:schemeClr val="tx2"/>
                  </a:solidFill>
                  <a:latin typeface="Gill Sans MT" panose="020B0502020104020203" pitchFamily="34" charset="0"/>
                </a:defRPr>
              </a:lvl2pPr>
              <a:lvl3pPr marL="1143000" indent="-228600">
                <a:spcBef>
                  <a:spcPts val="500"/>
                </a:spcBef>
                <a:buClr>
                  <a:srgbClr val="BCBCBC"/>
                </a:buClr>
                <a:buSzPct val="76000"/>
                <a:buFont typeface="Wingdings 3" panose="05040102010807070707" pitchFamily="18" charset="2"/>
                <a:buChar char=""/>
                <a:defRPr sz="2000">
                  <a:solidFill>
                    <a:schemeClr val="tx1"/>
                  </a:solidFill>
                  <a:latin typeface="Gill Sans MT" panose="020B0502020104020203" pitchFamily="34" charset="0"/>
                </a:defRPr>
              </a:lvl3pPr>
              <a:lvl4pPr marL="1600200" indent="-228600">
                <a:spcBef>
                  <a:spcPts val="400"/>
                </a:spcBef>
                <a:buClr>
                  <a:srgbClr val="8BA2B4"/>
                </a:buClr>
                <a:buSzPct val="70000"/>
                <a:buFont typeface="Wingdings" panose="05000000000000000000" pitchFamily="2" charset="2"/>
                <a:buChar char=""/>
                <a:defRPr>
                  <a:solidFill>
                    <a:schemeClr val="tx1"/>
                  </a:solidFill>
                  <a:latin typeface="Gill Sans MT" panose="020B0502020104020203" pitchFamily="34" charset="0"/>
                </a:defRPr>
              </a:lvl4pPr>
              <a:lvl5pPr marL="2057400" indent="-228600">
                <a:spcBef>
                  <a:spcPts val="3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sz="1100" b="1">
                  <a:latin typeface="Times New Roman" panose="02020603050405020304" pitchFamily="18" charset="0"/>
                </a:rPr>
                <a:t>Pekerjaan/profesi</a:t>
              </a:r>
            </a:p>
          </p:txBody>
        </p:sp>
        <p:sp>
          <p:nvSpPr>
            <p:cNvPr id="13" name="Text Box 11">
              <a:extLst>
                <a:ext uri="{FF2B5EF4-FFF2-40B4-BE49-F238E27FC236}">
                  <a16:creationId xmlns:a16="http://schemas.microsoft.com/office/drawing/2014/main" id="{62626A55-C3F0-0E8D-FF6B-768C04CE61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0490" y="2362199"/>
              <a:ext cx="78116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6000"/>
                <a:buFont typeface="Wingdings 3" panose="05040102010807070707" pitchFamily="18" charset="2"/>
                <a:buChar char=""/>
                <a:defRPr sz="2600">
                  <a:solidFill>
                    <a:schemeClr val="tx1"/>
                  </a:solidFill>
                  <a:latin typeface="Gill Sans MT" panose="020B0502020104020203" pitchFamily="34" charset="0"/>
                </a:defRPr>
              </a:lvl1pPr>
              <a:lvl2pPr marL="742950" indent="-285750">
                <a:spcBef>
                  <a:spcPts val="500"/>
                </a:spcBef>
                <a:buClr>
                  <a:schemeClr val="accent2"/>
                </a:buClr>
                <a:buSzPct val="76000"/>
                <a:buFont typeface="Wingdings 3" panose="05040102010807070707" pitchFamily="18" charset="2"/>
                <a:buChar char=""/>
                <a:defRPr sz="2300">
                  <a:solidFill>
                    <a:schemeClr val="tx2"/>
                  </a:solidFill>
                  <a:latin typeface="Gill Sans MT" panose="020B0502020104020203" pitchFamily="34" charset="0"/>
                </a:defRPr>
              </a:lvl2pPr>
              <a:lvl3pPr marL="1143000" indent="-228600">
                <a:spcBef>
                  <a:spcPts val="500"/>
                </a:spcBef>
                <a:buClr>
                  <a:srgbClr val="BCBCBC"/>
                </a:buClr>
                <a:buSzPct val="76000"/>
                <a:buFont typeface="Wingdings 3" panose="05040102010807070707" pitchFamily="18" charset="2"/>
                <a:buChar char=""/>
                <a:defRPr sz="2000">
                  <a:solidFill>
                    <a:schemeClr val="tx1"/>
                  </a:solidFill>
                  <a:latin typeface="Gill Sans MT" panose="020B0502020104020203" pitchFamily="34" charset="0"/>
                </a:defRPr>
              </a:lvl3pPr>
              <a:lvl4pPr marL="1600200" indent="-228600">
                <a:spcBef>
                  <a:spcPts val="400"/>
                </a:spcBef>
                <a:buClr>
                  <a:srgbClr val="8BA2B4"/>
                </a:buClr>
                <a:buSzPct val="70000"/>
                <a:buFont typeface="Wingdings" panose="05000000000000000000" pitchFamily="2" charset="2"/>
                <a:buChar char=""/>
                <a:defRPr>
                  <a:solidFill>
                    <a:schemeClr val="tx1"/>
                  </a:solidFill>
                  <a:latin typeface="Gill Sans MT" panose="020B0502020104020203" pitchFamily="34" charset="0"/>
                </a:defRPr>
              </a:lvl4pPr>
              <a:lvl5pPr marL="2057400" indent="-228600">
                <a:spcBef>
                  <a:spcPts val="3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sz="1100" b="1">
                  <a:latin typeface="Times New Roman" panose="02020603050405020304" pitchFamily="18" charset="0"/>
                </a:rPr>
                <a:t>Suku</a:t>
              </a:r>
            </a:p>
          </p:txBody>
        </p:sp>
        <p:sp>
          <p:nvSpPr>
            <p:cNvPr id="14" name="Text Box 12">
              <a:extLst>
                <a:ext uri="{FF2B5EF4-FFF2-40B4-BE49-F238E27FC236}">
                  <a16:creationId xmlns:a16="http://schemas.microsoft.com/office/drawing/2014/main" id="{F1DD2C2C-D2C3-9623-63A5-EC3C09D15B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2" y="1713020"/>
              <a:ext cx="78116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6000"/>
                <a:buFont typeface="Wingdings 3" panose="05040102010807070707" pitchFamily="18" charset="2"/>
                <a:buChar char=""/>
                <a:defRPr sz="2600">
                  <a:solidFill>
                    <a:schemeClr val="tx1"/>
                  </a:solidFill>
                  <a:latin typeface="Gill Sans MT" panose="020B0502020104020203" pitchFamily="34" charset="0"/>
                </a:defRPr>
              </a:lvl1pPr>
              <a:lvl2pPr marL="742950" indent="-285750">
                <a:spcBef>
                  <a:spcPts val="500"/>
                </a:spcBef>
                <a:buClr>
                  <a:schemeClr val="accent2"/>
                </a:buClr>
                <a:buSzPct val="76000"/>
                <a:buFont typeface="Wingdings 3" panose="05040102010807070707" pitchFamily="18" charset="2"/>
                <a:buChar char=""/>
                <a:defRPr sz="2300">
                  <a:solidFill>
                    <a:schemeClr val="tx2"/>
                  </a:solidFill>
                  <a:latin typeface="Gill Sans MT" panose="020B0502020104020203" pitchFamily="34" charset="0"/>
                </a:defRPr>
              </a:lvl2pPr>
              <a:lvl3pPr marL="1143000" indent="-228600">
                <a:spcBef>
                  <a:spcPts val="500"/>
                </a:spcBef>
                <a:buClr>
                  <a:srgbClr val="BCBCBC"/>
                </a:buClr>
                <a:buSzPct val="76000"/>
                <a:buFont typeface="Wingdings 3" panose="05040102010807070707" pitchFamily="18" charset="2"/>
                <a:buChar char=""/>
                <a:defRPr sz="2000">
                  <a:solidFill>
                    <a:schemeClr val="tx1"/>
                  </a:solidFill>
                  <a:latin typeface="Gill Sans MT" panose="020B0502020104020203" pitchFamily="34" charset="0"/>
                </a:defRPr>
              </a:lvl3pPr>
              <a:lvl4pPr marL="1600200" indent="-228600">
                <a:spcBef>
                  <a:spcPts val="400"/>
                </a:spcBef>
                <a:buClr>
                  <a:srgbClr val="8BA2B4"/>
                </a:buClr>
                <a:buSzPct val="70000"/>
                <a:buFont typeface="Wingdings" panose="05000000000000000000" pitchFamily="2" charset="2"/>
                <a:buChar char=""/>
                <a:defRPr>
                  <a:solidFill>
                    <a:schemeClr val="tx1"/>
                  </a:solidFill>
                  <a:latin typeface="Gill Sans MT" panose="020B0502020104020203" pitchFamily="34" charset="0"/>
                </a:defRPr>
              </a:lvl4pPr>
              <a:lvl5pPr marL="2057400" indent="-228600">
                <a:spcBef>
                  <a:spcPts val="3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sz="1100" b="1">
                  <a:latin typeface="Times New Roman" panose="02020603050405020304" pitchFamily="18" charset="0"/>
                </a:rPr>
                <a:t>Tempat lahir</a:t>
              </a:r>
            </a:p>
          </p:txBody>
        </p:sp>
        <p:sp>
          <p:nvSpPr>
            <p:cNvPr id="15" name="Text Box 13">
              <a:extLst>
                <a:ext uri="{FF2B5EF4-FFF2-40B4-BE49-F238E27FC236}">
                  <a16:creationId xmlns:a16="http://schemas.microsoft.com/office/drawing/2014/main" id="{AF0BBD7A-57A7-133A-FCE2-5BEA41A5EE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4402" y="3505199"/>
              <a:ext cx="78116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6000"/>
                <a:buFont typeface="Wingdings 3" panose="05040102010807070707" pitchFamily="18" charset="2"/>
                <a:buChar char=""/>
                <a:defRPr sz="2600">
                  <a:solidFill>
                    <a:schemeClr val="tx1"/>
                  </a:solidFill>
                  <a:latin typeface="Gill Sans MT" panose="020B0502020104020203" pitchFamily="34" charset="0"/>
                </a:defRPr>
              </a:lvl1pPr>
              <a:lvl2pPr marL="742950" indent="-285750">
                <a:spcBef>
                  <a:spcPts val="500"/>
                </a:spcBef>
                <a:buClr>
                  <a:schemeClr val="accent2"/>
                </a:buClr>
                <a:buSzPct val="76000"/>
                <a:buFont typeface="Wingdings 3" panose="05040102010807070707" pitchFamily="18" charset="2"/>
                <a:buChar char=""/>
                <a:defRPr sz="2300">
                  <a:solidFill>
                    <a:schemeClr val="tx2"/>
                  </a:solidFill>
                  <a:latin typeface="Gill Sans MT" panose="020B0502020104020203" pitchFamily="34" charset="0"/>
                </a:defRPr>
              </a:lvl2pPr>
              <a:lvl3pPr marL="1143000" indent="-228600">
                <a:spcBef>
                  <a:spcPts val="500"/>
                </a:spcBef>
                <a:buClr>
                  <a:srgbClr val="BCBCBC"/>
                </a:buClr>
                <a:buSzPct val="76000"/>
                <a:buFont typeface="Wingdings 3" panose="05040102010807070707" pitchFamily="18" charset="2"/>
                <a:buChar char=""/>
                <a:defRPr sz="2000">
                  <a:solidFill>
                    <a:schemeClr val="tx1"/>
                  </a:solidFill>
                  <a:latin typeface="Gill Sans MT" panose="020B0502020104020203" pitchFamily="34" charset="0"/>
                </a:defRPr>
              </a:lvl3pPr>
              <a:lvl4pPr marL="1600200" indent="-228600">
                <a:spcBef>
                  <a:spcPts val="400"/>
                </a:spcBef>
                <a:buClr>
                  <a:srgbClr val="8BA2B4"/>
                </a:buClr>
                <a:buSzPct val="70000"/>
                <a:buFont typeface="Wingdings" panose="05000000000000000000" pitchFamily="2" charset="2"/>
                <a:buChar char=""/>
                <a:defRPr>
                  <a:solidFill>
                    <a:schemeClr val="tx1"/>
                  </a:solidFill>
                  <a:latin typeface="Gill Sans MT" panose="020B0502020104020203" pitchFamily="34" charset="0"/>
                </a:defRPr>
              </a:lvl4pPr>
              <a:lvl5pPr marL="2057400" indent="-228600">
                <a:spcBef>
                  <a:spcPts val="3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sz="1100" b="1">
                  <a:latin typeface="Times New Roman" panose="02020603050405020304" pitchFamily="18" charset="0"/>
                </a:rPr>
                <a:t>Agama</a:t>
              </a:r>
            </a:p>
          </p:txBody>
        </p:sp>
        <p:sp>
          <p:nvSpPr>
            <p:cNvPr id="16" name="Text Box 14">
              <a:extLst>
                <a:ext uri="{FF2B5EF4-FFF2-40B4-BE49-F238E27FC236}">
                  <a16:creationId xmlns:a16="http://schemas.microsoft.com/office/drawing/2014/main" id="{DF60E5E8-0680-67E1-6650-027A4FDAA3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00202" y="4343398"/>
              <a:ext cx="78116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6000"/>
                <a:buFont typeface="Wingdings 3" panose="05040102010807070707" pitchFamily="18" charset="2"/>
                <a:buChar char=""/>
                <a:defRPr sz="2600">
                  <a:solidFill>
                    <a:schemeClr val="tx1"/>
                  </a:solidFill>
                  <a:latin typeface="Gill Sans MT" panose="020B0502020104020203" pitchFamily="34" charset="0"/>
                </a:defRPr>
              </a:lvl1pPr>
              <a:lvl2pPr marL="742950" indent="-285750">
                <a:spcBef>
                  <a:spcPts val="500"/>
                </a:spcBef>
                <a:buClr>
                  <a:schemeClr val="accent2"/>
                </a:buClr>
                <a:buSzPct val="76000"/>
                <a:buFont typeface="Wingdings 3" panose="05040102010807070707" pitchFamily="18" charset="2"/>
                <a:buChar char=""/>
                <a:defRPr sz="2300">
                  <a:solidFill>
                    <a:schemeClr val="tx2"/>
                  </a:solidFill>
                  <a:latin typeface="Gill Sans MT" panose="020B0502020104020203" pitchFamily="34" charset="0"/>
                </a:defRPr>
              </a:lvl2pPr>
              <a:lvl3pPr marL="1143000" indent="-228600">
                <a:spcBef>
                  <a:spcPts val="500"/>
                </a:spcBef>
                <a:buClr>
                  <a:srgbClr val="BCBCBC"/>
                </a:buClr>
                <a:buSzPct val="76000"/>
                <a:buFont typeface="Wingdings 3" panose="05040102010807070707" pitchFamily="18" charset="2"/>
                <a:buChar char=""/>
                <a:defRPr sz="2000">
                  <a:solidFill>
                    <a:schemeClr val="tx1"/>
                  </a:solidFill>
                  <a:latin typeface="Gill Sans MT" panose="020B0502020104020203" pitchFamily="34" charset="0"/>
                </a:defRPr>
              </a:lvl3pPr>
              <a:lvl4pPr marL="1600200" indent="-228600">
                <a:spcBef>
                  <a:spcPts val="400"/>
                </a:spcBef>
                <a:buClr>
                  <a:srgbClr val="8BA2B4"/>
                </a:buClr>
                <a:buSzPct val="70000"/>
                <a:buFont typeface="Wingdings" panose="05000000000000000000" pitchFamily="2" charset="2"/>
                <a:buChar char=""/>
                <a:defRPr>
                  <a:solidFill>
                    <a:schemeClr val="tx1"/>
                  </a:solidFill>
                  <a:latin typeface="Gill Sans MT" panose="020B0502020104020203" pitchFamily="34" charset="0"/>
                </a:defRPr>
              </a:lvl4pPr>
              <a:lvl5pPr marL="2057400" indent="-228600">
                <a:spcBef>
                  <a:spcPts val="3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sz="1100" b="1">
                  <a:latin typeface="Times New Roman" panose="02020603050405020304" pitchFamily="18" charset="0"/>
                </a:rPr>
                <a:t>Usaha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13E7549-2D66-DA52-CEF0-411DE2D15084}"/>
                </a:ext>
              </a:extLst>
            </p:cNvPr>
            <p:cNvCxnSpPr>
              <a:stCxn id="7" idx="2"/>
              <a:endCxn id="8" idx="2"/>
            </p:cNvCxnSpPr>
            <p:nvPr/>
          </p:nvCxnSpPr>
          <p:spPr>
            <a:xfrm flipV="1">
              <a:off x="609600" y="3089274"/>
              <a:ext cx="1143001" cy="34925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CCFEC78-0188-69E5-5BBE-8B9FF67B7E29}"/>
                </a:ext>
              </a:extLst>
            </p:cNvPr>
            <p:cNvCxnSpPr/>
            <p:nvPr/>
          </p:nvCxnSpPr>
          <p:spPr>
            <a:xfrm rot="10800000" flipH="1">
              <a:off x="3200401" y="3124199"/>
              <a:ext cx="1143001" cy="46037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62262CB-F35C-1C30-5465-0D6768CBD147}"/>
                </a:ext>
              </a:extLst>
            </p:cNvPr>
            <p:cNvCxnSpPr>
              <a:stCxn id="8" idx="0"/>
              <a:endCxn id="7" idx="0"/>
            </p:cNvCxnSpPr>
            <p:nvPr/>
          </p:nvCxnSpPr>
          <p:spPr>
            <a:xfrm flipV="1">
              <a:off x="2466976" y="1219198"/>
              <a:ext cx="9525" cy="1447801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4108963-13D6-A3AE-40C5-33F9C1A93FB4}"/>
                </a:ext>
              </a:extLst>
            </p:cNvPr>
            <p:cNvCxnSpPr/>
            <p:nvPr/>
          </p:nvCxnSpPr>
          <p:spPr>
            <a:xfrm rot="5400000" flipH="1" flipV="1">
              <a:off x="1745458" y="4301331"/>
              <a:ext cx="1447801" cy="7937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34">
            <a:extLst>
              <a:ext uri="{FF2B5EF4-FFF2-40B4-BE49-F238E27FC236}">
                <a16:creationId xmlns:a16="http://schemas.microsoft.com/office/drawing/2014/main" id="{928F2B8E-0F0D-A6C8-9D30-C8F0E088D3F5}"/>
              </a:ext>
            </a:extLst>
          </p:cNvPr>
          <p:cNvGrpSpPr>
            <a:grpSpLocks/>
          </p:cNvGrpSpPr>
          <p:nvPr/>
        </p:nvGrpSpPr>
        <p:grpSpPr bwMode="auto">
          <a:xfrm>
            <a:off x="8288057" y="2180680"/>
            <a:ext cx="3733800" cy="3810000"/>
            <a:chOff x="4876800" y="2958152"/>
            <a:chExt cx="3733800" cy="3810000"/>
          </a:xfrm>
        </p:grpSpPr>
        <p:sp>
          <p:nvSpPr>
            <p:cNvPr id="22" name="AutoShape 3">
              <a:extLst>
                <a:ext uri="{FF2B5EF4-FFF2-40B4-BE49-F238E27FC236}">
                  <a16:creationId xmlns:a16="http://schemas.microsoft.com/office/drawing/2014/main" id="{79BB5699-E776-4E4E-C8AC-6889169629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6800" y="2958152"/>
              <a:ext cx="3732213" cy="3810000"/>
            </a:xfrm>
            <a:prstGeom prst="flowChartSummingJunction">
              <a:avLst/>
            </a:prstGeom>
            <a:solidFill>
              <a:srgbClr val="99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6000"/>
                <a:buFont typeface="Wingdings 3" panose="05040102010807070707" pitchFamily="18" charset="2"/>
                <a:buChar char=""/>
                <a:defRPr sz="2600">
                  <a:solidFill>
                    <a:schemeClr val="tx1"/>
                  </a:solidFill>
                  <a:latin typeface="Gill Sans MT" panose="020B0502020104020203" pitchFamily="34" charset="0"/>
                </a:defRPr>
              </a:lvl1pPr>
              <a:lvl2pPr marL="742950" indent="-285750">
                <a:spcBef>
                  <a:spcPts val="500"/>
                </a:spcBef>
                <a:buClr>
                  <a:schemeClr val="accent2"/>
                </a:buClr>
                <a:buSzPct val="76000"/>
                <a:buFont typeface="Wingdings 3" panose="05040102010807070707" pitchFamily="18" charset="2"/>
                <a:buChar char=""/>
                <a:defRPr sz="2300">
                  <a:solidFill>
                    <a:schemeClr val="tx2"/>
                  </a:solidFill>
                  <a:latin typeface="Gill Sans MT" panose="020B0502020104020203" pitchFamily="34" charset="0"/>
                </a:defRPr>
              </a:lvl2pPr>
              <a:lvl3pPr marL="1143000" indent="-228600">
                <a:spcBef>
                  <a:spcPts val="500"/>
                </a:spcBef>
                <a:buClr>
                  <a:srgbClr val="BCBCBC"/>
                </a:buClr>
                <a:buSzPct val="76000"/>
                <a:buFont typeface="Wingdings 3" panose="05040102010807070707" pitchFamily="18" charset="2"/>
                <a:buChar char=""/>
                <a:defRPr sz="2000">
                  <a:solidFill>
                    <a:schemeClr val="tx1"/>
                  </a:solidFill>
                  <a:latin typeface="Gill Sans MT" panose="020B0502020104020203" pitchFamily="34" charset="0"/>
                </a:defRPr>
              </a:lvl3pPr>
              <a:lvl4pPr marL="1600200" indent="-228600">
                <a:spcBef>
                  <a:spcPts val="400"/>
                </a:spcBef>
                <a:buClr>
                  <a:srgbClr val="8BA2B4"/>
                </a:buClr>
                <a:buSzPct val="70000"/>
                <a:buFont typeface="Wingdings" panose="05000000000000000000" pitchFamily="2" charset="2"/>
                <a:buChar char=""/>
                <a:defRPr>
                  <a:solidFill>
                    <a:schemeClr val="tx1"/>
                  </a:solidFill>
                  <a:latin typeface="Gill Sans MT" panose="020B0502020104020203" pitchFamily="34" charset="0"/>
                </a:defRPr>
              </a:lvl4pPr>
              <a:lvl5pPr marL="2057400" indent="-228600">
                <a:spcBef>
                  <a:spcPts val="3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d-ID" sz="1000">
                <a:latin typeface="Comic Sans MS" panose="030F0702030302020204" pitchFamily="66" charset="0"/>
              </a:endParaRPr>
            </a:p>
          </p:txBody>
        </p:sp>
        <p:sp>
          <p:nvSpPr>
            <p:cNvPr id="23" name="Oval 6">
              <a:extLst>
                <a:ext uri="{FF2B5EF4-FFF2-40B4-BE49-F238E27FC236}">
                  <a16:creationId xmlns:a16="http://schemas.microsoft.com/office/drawing/2014/main" id="{3D5B6555-D19B-3F10-CB34-D4C92893CA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7400" y="4405952"/>
              <a:ext cx="1752600" cy="84394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6000"/>
                <a:buFont typeface="Wingdings 3" panose="05040102010807070707" pitchFamily="18" charset="2"/>
                <a:buChar char=""/>
                <a:defRPr sz="2600">
                  <a:solidFill>
                    <a:schemeClr val="tx1"/>
                  </a:solidFill>
                  <a:latin typeface="Gill Sans MT" panose="020B0502020104020203" pitchFamily="34" charset="0"/>
                </a:defRPr>
              </a:lvl1pPr>
              <a:lvl2pPr marL="742950" indent="-285750">
                <a:spcBef>
                  <a:spcPts val="500"/>
                </a:spcBef>
                <a:buClr>
                  <a:schemeClr val="accent2"/>
                </a:buClr>
                <a:buSzPct val="76000"/>
                <a:buFont typeface="Wingdings 3" panose="05040102010807070707" pitchFamily="18" charset="2"/>
                <a:buChar char=""/>
                <a:defRPr sz="2300">
                  <a:solidFill>
                    <a:schemeClr val="tx2"/>
                  </a:solidFill>
                  <a:latin typeface="Gill Sans MT" panose="020B0502020104020203" pitchFamily="34" charset="0"/>
                </a:defRPr>
              </a:lvl2pPr>
              <a:lvl3pPr marL="1143000" indent="-228600">
                <a:spcBef>
                  <a:spcPts val="500"/>
                </a:spcBef>
                <a:buClr>
                  <a:srgbClr val="BCBCBC"/>
                </a:buClr>
                <a:buSzPct val="76000"/>
                <a:buFont typeface="Wingdings 3" panose="05040102010807070707" pitchFamily="18" charset="2"/>
                <a:buChar char=""/>
                <a:defRPr sz="2000">
                  <a:solidFill>
                    <a:schemeClr val="tx1"/>
                  </a:solidFill>
                  <a:latin typeface="Gill Sans MT" panose="020B0502020104020203" pitchFamily="34" charset="0"/>
                </a:defRPr>
              </a:lvl3pPr>
              <a:lvl4pPr marL="1600200" indent="-228600">
                <a:spcBef>
                  <a:spcPts val="400"/>
                </a:spcBef>
                <a:buClr>
                  <a:srgbClr val="8BA2B4"/>
                </a:buClr>
                <a:buSzPct val="70000"/>
                <a:buFont typeface="Wingdings" panose="05000000000000000000" pitchFamily="2" charset="2"/>
                <a:buChar char=""/>
                <a:defRPr>
                  <a:solidFill>
                    <a:schemeClr val="tx1"/>
                  </a:solidFill>
                  <a:latin typeface="Gill Sans MT" panose="020B0502020104020203" pitchFamily="34" charset="0"/>
                </a:defRPr>
              </a:lvl4pPr>
              <a:lvl5pPr marL="2057400" indent="-228600">
                <a:spcBef>
                  <a:spcPts val="3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sz="1100" b="1">
                  <a:latin typeface="Times New Roman" panose="02020603050405020304" pitchFamily="18" charset="0"/>
                </a:rPr>
                <a:t>Ikatan2 Alami, ada kewajiban2 (sifat mental)</a:t>
              </a:r>
            </a:p>
          </p:txBody>
        </p:sp>
        <p:sp>
          <p:nvSpPr>
            <p:cNvPr id="24" name="Text Box 7">
              <a:extLst>
                <a:ext uri="{FF2B5EF4-FFF2-40B4-BE49-F238E27FC236}">
                  <a16:creationId xmlns:a16="http://schemas.microsoft.com/office/drawing/2014/main" id="{3B541ACD-6D6C-842B-148D-4806C3A425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58000" y="3491552"/>
              <a:ext cx="78105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6000"/>
                <a:buFont typeface="Wingdings 3" panose="05040102010807070707" pitchFamily="18" charset="2"/>
                <a:buChar char=""/>
                <a:defRPr sz="2600">
                  <a:solidFill>
                    <a:schemeClr val="tx1"/>
                  </a:solidFill>
                  <a:latin typeface="Gill Sans MT" panose="020B0502020104020203" pitchFamily="34" charset="0"/>
                </a:defRPr>
              </a:lvl1pPr>
              <a:lvl2pPr marL="742950" indent="-285750">
                <a:spcBef>
                  <a:spcPts val="500"/>
                </a:spcBef>
                <a:buClr>
                  <a:schemeClr val="accent2"/>
                </a:buClr>
                <a:buSzPct val="76000"/>
                <a:buFont typeface="Wingdings 3" panose="05040102010807070707" pitchFamily="18" charset="2"/>
                <a:buChar char=""/>
                <a:defRPr sz="2300">
                  <a:solidFill>
                    <a:schemeClr val="tx2"/>
                  </a:solidFill>
                  <a:latin typeface="Gill Sans MT" panose="020B0502020104020203" pitchFamily="34" charset="0"/>
                </a:defRPr>
              </a:lvl2pPr>
              <a:lvl3pPr marL="1143000" indent="-228600">
                <a:spcBef>
                  <a:spcPts val="500"/>
                </a:spcBef>
                <a:buClr>
                  <a:srgbClr val="BCBCBC"/>
                </a:buClr>
                <a:buSzPct val="76000"/>
                <a:buFont typeface="Wingdings 3" panose="05040102010807070707" pitchFamily="18" charset="2"/>
                <a:buChar char=""/>
                <a:defRPr sz="2000">
                  <a:solidFill>
                    <a:schemeClr val="tx1"/>
                  </a:solidFill>
                  <a:latin typeface="Gill Sans MT" panose="020B0502020104020203" pitchFamily="34" charset="0"/>
                </a:defRPr>
              </a:lvl3pPr>
              <a:lvl4pPr marL="1600200" indent="-228600">
                <a:spcBef>
                  <a:spcPts val="400"/>
                </a:spcBef>
                <a:buClr>
                  <a:srgbClr val="8BA2B4"/>
                </a:buClr>
                <a:buSzPct val="70000"/>
                <a:buFont typeface="Wingdings" panose="05000000000000000000" pitchFamily="2" charset="2"/>
                <a:buChar char=""/>
                <a:defRPr>
                  <a:solidFill>
                    <a:schemeClr val="tx1"/>
                  </a:solidFill>
                  <a:latin typeface="Gill Sans MT" panose="020B0502020104020203" pitchFamily="34" charset="0"/>
                </a:defRPr>
              </a:lvl4pPr>
              <a:lvl5pPr marL="2057400" indent="-228600">
                <a:spcBef>
                  <a:spcPts val="3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sz="1100" b="1">
                  <a:latin typeface="Times New Roman" panose="02020603050405020304" pitchFamily="18" charset="0"/>
                </a:rPr>
                <a:t>Tujuan sama</a:t>
              </a:r>
            </a:p>
          </p:txBody>
        </p:sp>
        <p:sp>
          <p:nvSpPr>
            <p:cNvPr id="25" name="Text Box 8">
              <a:extLst>
                <a:ext uri="{FF2B5EF4-FFF2-40B4-BE49-F238E27FC236}">
                  <a16:creationId xmlns:a16="http://schemas.microsoft.com/office/drawing/2014/main" id="{9E7FEC9F-90A6-34CD-4F6C-8D1092B177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91400" y="4101152"/>
              <a:ext cx="1084263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6000"/>
                <a:buFont typeface="Wingdings 3" panose="05040102010807070707" pitchFamily="18" charset="2"/>
                <a:buChar char=""/>
                <a:defRPr sz="2600">
                  <a:solidFill>
                    <a:schemeClr val="tx1"/>
                  </a:solidFill>
                  <a:latin typeface="Gill Sans MT" panose="020B0502020104020203" pitchFamily="34" charset="0"/>
                </a:defRPr>
              </a:lvl1pPr>
              <a:lvl2pPr marL="742950" indent="-285750">
                <a:spcBef>
                  <a:spcPts val="500"/>
                </a:spcBef>
                <a:buClr>
                  <a:schemeClr val="accent2"/>
                </a:buClr>
                <a:buSzPct val="76000"/>
                <a:buFont typeface="Wingdings 3" panose="05040102010807070707" pitchFamily="18" charset="2"/>
                <a:buChar char=""/>
                <a:defRPr sz="2300">
                  <a:solidFill>
                    <a:schemeClr val="tx2"/>
                  </a:solidFill>
                  <a:latin typeface="Gill Sans MT" panose="020B0502020104020203" pitchFamily="34" charset="0"/>
                </a:defRPr>
              </a:lvl2pPr>
              <a:lvl3pPr marL="1143000" indent="-228600">
                <a:spcBef>
                  <a:spcPts val="500"/>
                </a:spcBef>
                <a:buClr>
                  <a:srgbClr val="BCBCBC"/>
                </a:buClr>
                <a:buSzPct val="76000"/>
                <a:buFont typeface="Wingdings 3" panose="05040102010807070707" pitchFamily="18" charset="2"/>
                <a:buChar char=""/>
                <a:defRPr sz="2000">
                  <a:solidFill>
                    <a:schemeClr val="tx1"/>
                  </a:solidFill>
                  <a:latin typeface="Gill Sans MT" panose="020B0502020104020203" pitchFamily="34" charset="0"/>
                </a:defRPr>
              </a:lvl3pPr>
              <a:lvl4pPr marL="1600200" indent="-228600">
                <a:spcBef>
                  <a:spcPts val="400"/>
                </a:spcBef>
                <a:buClr>
                  <a:srgbClr val="8BA2B4"/>
                </a:buClr>
                <a:buSzPct val="70000"/>
                <a:buFont typeface="Wingdings" panose="05000000000000000000" pitchFamily="2" charset="2"/>
                <a:buChar char=""/>
                <a:defRPr>
                  <a:solidFill>
                    <a:schemeClr val="tx1"/>
                  </a:solidFill>
                  <a:latin typeface="Gill Sans MT" panose="020B0502020104020203" pitchFamily="34" charset="0"/>
                </a:defRPr>
              </a:lvl4pPr>
              <a:lvl5pPr marL="2057400" indent="-228600">
                <a:spcBef>
                  <a:spcPts val="3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sz="1100" b="1">
                  <a:latin typeface="Times New Roman" panose="02020603050405020304" pitchFamily="18" charset="0"/>
                </a:rPr>
                <a:t>Saling mendukung</a:t>
              </a:r>
            </a:p>
          </p:txBody>
        </p:sp>
        <p:sp>
          <p:nvSpPr>
            <p:cNvPr id="26" name="Text Box 9">
              <a:extLst>
                <a:ext uri="{FF2B5EF4-FFF2-40B4-BE49-F238E27FC236}">
                  <a16:creationId xmlns:a16="http://schemas.microsoft.com/office/drawing/2014/main" id="{C3C60097-54C2-9BFD-275C-0B4C556B03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7600" y="5091752"/>
              <a:ext cx="106680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6000"/>
                <a:buFont typeface="Wingdings 3" panose="05040102010807070707" pitchFamily="18" charset="2"/>
                <a:buChar char=""/>
                <a:defRPr sz="2600">
                  <a:solidFill>
                    <a:schemeClr val="tx1"/>
                  </a:solidFill>
                  <a:latin typeface="Gill Sans MT" panose="020B0502020104020203" pitchFamily="34" charset="0"/>
                </a:defRPr>
              </a:lvl1pPr>
              <a:lvl2pPr marL="742950" indent="-285750">
                <a:spcBef>
                  <a:spcPts val="500"/>
                </a:spcBef>
                <a:buClr>
                  <a:schemeClr val="accent2"/>
                </a:buClr>
                <a:buSzPct val="76000"/>
                <a:buFont typeface="Wingdings 3" panose="05040102010807070707" pitchFamily="18" charset="2"/>
                <a:buChar char=""/>
                <a:defRPr sz="2300">
                  <a:solidFill>
                    <a:schemeClr val="tx2"/>
                  </a:solidFill>
                  <a:latin typeface="Gill Sans MT" panose="020B0502020104020203" pitchFamily="34" charset="0"/>
                </a:defRPr>
              </a:lvl2pPr>
              <a:lvl3pPr marL="1143000" indent="-228600">
                <a:spcBef>
                  <a:spcPts val="500"/>
                </a:spcBef>
                <a:buClr>
                  <a:srgbClr val="BCBCBC"/>
                </a:buClr>
                <a:buSzPct val="76000"/>
                <a:buFont typeface="Wingdings 3" panose="05040102010807070707" pitchFamily="18" charset="2"/>
                <a:buChar char=""/>
                <a:defRPr sz="2000">
                  <a:solidFill>
                    <a:schemeClr val="tx1"/>
                  </a:solidFill>
                  <a:latin typeface="Gill Sans MT" panose="020B0502020104020203" pitchFamily="34" charset="0"/>
                </a:defRPr>
              </a:lvl3pPr>
              <a:lvl4pPr marL="1600200" indent="-228600">
                <a:spcBef>
                  <a:spcPts val="400"/>
                </a:spcBef>
                <a:buClr>
                  <a:srgbClr val="8BA2B4"/>
                </a:buClr>
                <a:buSzPct val="70000"/>
                <a:buFont typeface="Wingdings" panose="05000000000000000000" pitchFamily="2" charset="2"/>
                <a:buChar char=""/>
                <a:defRPr>
                  <a:solidFill>
                    <a:schemeClr val="tx1"/>
                  </a:solidFill>
                  <a:latin typeface="Gill Sans MT" panose="020B0502020104020203" pitchFamily="34" charset="0"/>
                </a:defRPr>
              </a:lvl4pPr>
              <a:lvl5pPr marL="2057400" indent="-228600">
                <a:spcBef>
                  <a:spcPts val="3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sz="1100" b="1">
                  <a:latin typeface="Times New Roman" panose="02020603050405020304" pitchFamily="18" charset="0"/>
                </a:rPr>
                <a:t>Kepentingan umum</a:t>
              </a:r>
            </a:p>
          </p:txBody>
        </p:sp>
        <p:sp>
          <p:nvSpPr>
            <p:cNvPr id="27" name="Text Box 10">
              <a:extLst>
                <a:ext uri="{FF2B5EF4-FFF2-40B4-BE49-F238E27FC236}">
                  <a16:creationId xmlns:a16="http://schemas.microsoft.com/office/drawing/2014/main" id="{FC230C6F-3057-4671-3F72-4FF0597B13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81800" y="5853752"/>
              <a:ext cx="99060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6000"/>
                <a:buFont typeface="Wingdings 3" panose="05040102010807070707" pitchFamily="18" charset="2"/>
                <a:buChar char=""/>
                <a:defRPr sz="2600">
                  <a:solidFill>
                    <a:schemeClr val="tx1"/>
                  </a:solidFill>
                  <a:latin typeface="Gill Sans MT" panose="020B0502020104020203" pitchFamily="34" charset="0"/>
                </a:defRPr>
              </a:lvl1pPr>
              <a:lvl2pPr marL="742950" indent="-285750">
                <a:spcBef>
                  <a:spcPts val="500"/>
                </a:spcBef>
                <a:buClr>
                  <a:schemeClr val="accent2"/>
                </a:buClr>
                <a:buSzPct val="76000"/>
                <a:buFont typeface="Wingdings 3" panose="05040102010807070707" pitchFamily="18" charset="2"/>
                <a:buChar char=""/>
                <a:defRPr sz="2300">
                  <a:solidFill>
                    <a:schemeClr val="tx2"/>
                  </a:solidFill>
                  <a:latin typeface="Gill Sans MT" panose="020B0502020104020203" pitchFamily="34" charset="0"/>
                </a:defRPr>
              </a:lvl2pPr>
              <a:lvl3pPr marL="1143000" indent="-228600">
                <a:spcBef>
                  <a:spcPts val="500"/>
                </a:spcBef>
                <a:buClr>
                  <a:srgbClr val="BCBCBC"/>
                </a:buClr>
                <a:buSzPct val="76000"/>
                <a:buFont typeface="Wingdings 3" panose="05040102010807070707" pitchFamily="18" charset="2"/>
                <a:buChar char=""/>
                <a:defRPr sz="2000">
                  <a:solidFill>
                    <a:schemeClr val="tx1"/>
                  </a:solidFill>
                  <a:latin typeface="Gill Sans MT" panose="020B0502020104020203" pitchFamily="34" charset="0"/>
                </a:defRPr>
              </a:lvl3pPr>
              <a:lvl4pPr marL="1600200" indent="-228600">
                <a:spcBef>
                  <a:spcPts val="400"/>
                </a:spcBef>
                <a:buClr>
                  <a:srgbClr val="8BA2B4"/>
                </a:buClr>
                <a:buSzPct val="70000"/>
                <a:buFont typeface="Wingdings" panose="05000000000000000000" pitchFamily="2" charset="2"/>
                <a:buChar char=""/>
                <a:defRPr>
                  <a:solidFill>
                    <a:schemeClr val="tx1"/>
                  </a:solidFill>
                  <a:latin typeface="Gill Sans MT" panose="020B0502020104020203" pitchFamily="34" charset="0"/>
                </a:defRPr>
              </a:lvl4pPr>
              <a:lvl5pPr marL="2057400" indent="-228600">
                <a:spcBef>
                  <a:spcPts val="3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sz="1100" b="1">
                  <a:latin typeface="Times New Roman" panose="02020603050405020304" pitchFamily="18" charset="0"/>
                </a:rPr>
                <a:t>Cinta &amp; kasih sayang</a:t>
              </a:r>
            </a:p>
          </p:txBody>
        </p:sp>
        <p:sp>
          <p:nvSpPr>
            <p:cNvPr id="28" name="Text Box 11">
              <a:extLst>
                <a:ext uri="{FF2B5EF4-FFF2-40B4-BE49-F238E27FC236}">
                  <a16:creationId xmlns:a16="http://schemas.microsoft.com/office/drawing/2014/main" id="{7389122A-9FFF-0BEE-D894-10B0368AE3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06988" y="4101152"/>
              <a:ext cx="782637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6000"/>
                <a:buFont typeface="Wingdings 3" panose="05040102010807070707" pitchFamily="18" charset="2"/>
                <a:buChar char=""/>
                <a:defRPr sz="2600">
                  <a:solidFill>
                    <a:schemeClr val="tx1"/>
                  </a:solidFill>
                  <a:latin typeface="Gill Sans MT" panose="020B0502020104020203" pitchFamily="34" charset="0"/>
                </a:defRPr>
              </a:lvl1pPr>
              <a:lvl2pPr marL="742950" indent="-285750">
                <a:spcBef>
                  <a:spcPts val="500"/>
                </a:spcBef>
                <a:buClr>
                  <a:schemeClr val="accent2"/>
                </a:buClr>
                <a:buSzPct val="76000"/>
                <a:buFont typeface="Wingdings 3" panose="05040102010807070707" pitchFamily="18" charset="2"/>
                <a:buChar char=""/>
                <a:defRPr sz="2300">
                  <a:solidFill>
                    <a:schemeClr val="tx2"/>
                  </a:solidFill>
                  <a:latin typeface="Gill Sans MT" panose="020B0502020104020203" pitchFamily="34" charset="0"/>
                </a:defRPr>
              </a:lvl2pPr>
              <a:lvl3pPr marL="1143000" indent="-228600">
                <a:spcBef>
                  <a:spcPts val="500"/>
                </a:spcBef>
                <a:buClr>
                  <a:srgbClr val="BCBCBC"/>
                </a:buClr>
                <a:buSzPct val="76000"/>
                <a:buFont typeface="Wingdings 3" panose="05040102010807070707" pitchFamily="18" charset="2"/>
                <a:buChar char=""/>
                <a:defRPr sz="2000">
                  <a:solidFill>
                    <a:schemeClr val="tx1"/>
                  </a:solidFill>
                  <a:latin typeface="Gill Sans MT" panose="020B0502020104020203" pitchFamily="34" charset="0"/>
                </a:defRPr>
              </a:lvl3pPr>
              <a:lvl4pPr marL="1600200" indent="-228600">
                <a:spcBef>
                  <a:spcPts val="400"/>
                </a:spcBef>
                <a:buClr>
                  <a:srgbClr val="8BA2B4"/>
                </a:buClr>
                <a:buSzPct val="70000"/>
                <a:buFont typeface="Wingdings" panose="05000000000000000000" pitchFamily="2" charset="2"/>
                <a:buChar char=""/>
                <a:defRPr>
                  <a:solidFill>
                    <a:schemeClr val="tx1"/>
                  </a:solidFill>
                  <a:latin typeface="Gill Sans MT" panose="020B0502020104020203" pitchFamily="34" charset="0"/>
                </a:defRPr>
              </a:lvl4pPr>
              <a:lvl5pPr marL="2057400" indent="-228600">
                <a:spcBef>
                  <a:spcPts val="3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sz="1100" b="1">
                  <a:latin typeface="Times New Roman" panose="02020603050405020304" pitchFamily="18" charset="0"/>
                </a:rPr>
                <a:t>Rasa memiliki</a:t>
              </a:r>
            </a:p>
          </p:txBody>
        </p:sp>
        <p:sp>
          <p:nvSpPr>
            <p:cNvPr id="29" name="Text Box 12">
              <a:extLst>
                <a:ext uri="{FF2B5EF4-FFF2-40B4-BE49-F238E27FC236}">
                  <a16:creationId xmlns:a16="http://schemas.microsoft.com/office/drawing/2014/main" id="{F493A082-23B2-1213-3BAF-CC359D21C4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91200" y="3451867"/>
              <a:ext cx="91440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6000"/>
                <a:buFont typeface="Wingdings 3" panose="05040102010807070707" pitchFamily="18" charset="2"/>
                <a:buChar char=""/>
                <a:defRPr sz="2600">
                  <a:solidFill>
                    <a:schemeClr val="tx1"/>
                  </a:solidFill>
                  <a:latin typeface="Gill Sans MT" panose="020B0502020104020203" pitchFamily="34" charset="0"/>
                </a:defRPr>
              </a:lvl1pPr>
              <a:lvl2pPr marL="742950" indent="-285750">
                <a:spcBef>
                  <a:spcPts val="500"/>
                </a:spcBef>
                <a:buClr>
                  <a:schemeClr val="accent2"/>
                </a:buClr>
                <a:buSzPct val="76000"/>
                <a:buFont typeface="Wingdings 3" panose="05040102010807070707" pitchFamily="18" charset="2"/>
                <a:buChar char=""/>
                <a:defRPr sz="2300">
                  <a:solidFill>
                    <a:schemeClr val="tx2"/>
                  </a:solidFill>
                  <a:latin typeface="Gill Sans MT" panose="020B0502020104020203" pitchFamily="34" charset="0"/>
                </a:defRPr>
              </a:lvl2pPr>
              <a:lvl3pPr marL="1143000" indent="-228600">
                <a:spcBef>
                  <a:spcPts val="500"/>
                </a:spcBef>
                <a:buClr>
                  <a:srgbClr val="BCBCBC"/>
                </a:buClr>
                <a:buSzPct val="76000"/>
                <a:buFont typeface="Wingdings 3" panose="05040102010807070707" pitchFamily="18" charset="2"/>
                <a:buChar char=""/>
                <a:defRPr sz="2000">
                  <a:solidFill>
                    <a:schemeClr val="tx1"/>
                  </a:solidFill>
                  <a:latin typeface="Gill Sans MT" panose="020B0502020104020203" pitchFamily="34" charset="0"/>
                </a:defRPr>
              </a:lvl3pPr>
              <a:lvl4pPr marL="1600200" indent="-228600">
                <a:spcBef>
                  <a:spcPts val="400"/>
                </a:spcBef>
                <a:buClr>
                  <a:srgbClr val="8BA2B4"/>
                </a:buClr>
                <a:buSzPct val="70000"/>
                <a:buFont typeface="Wingdings" panose="05000000000000000000" pitchFamily="2" charset="2"/>
                <a:buChar char=""/>
                <a:defRPr>
                  <a:solidFill>
                    <a:schemeClr val="tx1"/>
                  </a:solidFill>
                  <a:latin typeface="Gill Sans MT" panose="020B0502020104020203" pitchFamily="34" charset="0"/>
                </a:defRPr>
              </a:lvl4pPr>
              <a:lvl5pPr marL="2057400" indent="-228600">
                <a:spcBef>
                  <a:spcPts val="3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sz="1100" b="1">
                  <a:latin typeface="Times New Roman" panose="02020603050405020304" pitchFamily="18" charset="0"/>
                </a:rPr>
                <a:t>Saling pengertian</a:t>
              </a:r>
            </a:p>
          </p:txBody>
        </p:sp>
        <p:sp>
          <p:nvSpPr>
            <p:cNvPr id="30" name="Text Box 13">
              <a:extLst>
                <a:ext uri="{FF2B5EF4-FFF2-40B4-BE49-F238E27FC236}">
                  <a16:creationId xmlns:a16="http://schemas.microsoft.com/office/drawing/2014/main" id="{EE872595-15B7-188B-1B22-7F6547F4C5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81600" y="5244152"/>
              <a:ext cx="91440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6000"/>
                <a:buFont typeface="Wingdings 3" panose="05040102010807070707" pitchFamily="18" charset="2"/>
                <a:buChar char=""/>
                <a:defRPr sz="2600">
                  <a:solidFill>
                    <a:schemeClr val="tx1"/>
                  </a:solidFill>
                  <a:latin typeface="Gill Sans MT" panose="020B0502020104020203" pitchFamily="34" charset="0"/>
                </a:defRPr>
              </a:lvl1pPr>
              <a:lvl2pPr marL="742950" indent="-285750">
                <a:spcBef>
                  <a:spcPts val="500"/>
                </a:spcBef>
                <a:buClr>
                  <a:schemeClr val="accent2"/>
                </a:buClr>
                <a:buSzPct val="76000"/>
                <a:buFont typeface="Wingdings 3" panose="05040102010807070707" pitchFamily="18" charset="2"/>
                <a:buChar char=""/>
                <a:defRPr sz="2300">
                  <a:solidFill>
                    <a:schemeClr val="tx2"/>
                  </a:solidFill>
                  <a:latin typeface="Gill Sans MT" panose="020B0502020104020203" pitchFamily="34" charset="0"/>
                </a:defRPr>
              </a:lvl2pPr>
              <a:lvl3pPr marL="1143000" indent="-228600">
                <a:spcBef>
                  <a:spcPts val="500"/>
                </a:spcBef>
                <a:buClr>
                  <a:srgbClr val="BCBCBC"/>
                </a:buClr>
                <a:buSzPct val="76000"/>
                <a:buFont typeface="Wingdings 3" panose="05040102010807070707" pitchFamily="18" charset="2"/>
                <a:buChar char=""/>
                <a:defRPr sz="2000">
                  <a:solidFill>
                    <a:schemeClr val="tx1"/>
                  </a:solidFill>
                  <a:latin typeface="Gill Sans MT" panose="020B0502020104020203" pitchFamily="34" charset="0"/>
                </a:defRPr>
              </a:lvl3pPr>
              <a:lvl4pPr marL="1600200" indent="-228600">
                <a:spcBef>
                  <a:spcPts val="400"/>
                </a:spcBef>
                <a:buClr>
                  <a:srgbClr val="8BA2B4"/>
                </a:buClr>
                <a:buSzPct val="70000"/>
                <a:buFont typeface="Wingdings" panose="05000000000000000000" pitchFamily="2" charset="2"/>
                <a:buChar char=""/>
                <a:defRPr>
                  <a:solidFill>
                    <a:schemeClr val="tx1"/>
                  </a:solidFill>
                  <a:latin typeface="Gill Sans MT" panose="020B0502020104020203" pitchFamily="34" charset="0"/>
                </a:defRPr>
              </a:lvl4pPr>
              <a:lvl5pPr marL="2057400" indent="-228600">
                <a:spcBef>
                  <a:spcPts val="3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sz="1100" b="1">
                  <a:latin typeface="Times New Roman" panose="02020603050405020304" pitchFamily="18" charset="0"/>
                </a:rPr>
                <a:t>Saling perhatian</a:t>
              </a:r>
            </a:p>
          </p:txBody>
        </p:sp>
        <p:sp>
          <p:nvSpPr>
            <p:cNvPr id="31" name="Text Box 14">
              <a:extLst>
                <a:ext uri="{FF2B5EF4-FFF2-40B4-BE49-F238E27FC236}">
                  <a16:creationId xmlns:a16="http://schemas.microsoft.com/office/drawing/2014/main" id="{1936D680-3D16-3414-C0E7-A7E9DE9116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67400" y="5848991"/>
              <a:ext cx="78105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6000"/>
                <a:buFont typeface="Wingdings 3" panose="05040102010807070707" pitchFamily="18" charset="2"/>
                <a:buChar char=""/>
                <a:defRPr sz="2600">
                  <a:solidFill>
                    <a:schemeClr val="tx1"/>
                  </a:solidFill>
                  <a:latin typeface="Gill Sans MT" panose="020B0502020104020203" pitchFamily="34" charset="0"/>
                </a:defRPr>
              </a:lvl1pPr>
              <a:lvl2pPr marL="742950" indent="-285750">
                <a:spcBef>
                  <a:spcPts val="500"/>
                </a:spcBef>
                <a:buClr>
                  <a:schemeClr val="accent2"/>
                </a:buClr>
                <a:buSzPct val="76000"/>
                <a:buFont typeface="Wingdings 3" panose="05040102010807070707" pitchFamily="18" charset="2"/>
                <a:buChar char=""/>
                <a:defRPr sz="2300">
                  <a:solidFill>
                    <a:schemeClr val="tx2"/>
                  </a:solidFill>
                  <a:latin typeface="Gill Sans MT" panose="020B0502020104020203" pitchFamily="34" charset="0"/>
                </a:defRPr>
              </a:lvl2pPr>
              <a:lvl3pPr marL="1143000" indent="-228600">
                <a:spcBef>
                  <a:spcPts val="500"/>
                </a:spcBef>
                <a:buClr>
                  <a:srgbClr val="BCBCBC"/>
                </a:buClr>
                <a:buSzPct val="76000"/>
                <a:buFont typeface="Wingdings 3" panose="05040102010807070707" pitchFamily="18" charset="2"/>
                <a:buChar char=""/>
                <a:defRPr sz="2000">
                  <a:solidFill>
                    <a:schemeClr val="tx1"/>
                  </a:solidFill>
                  <a:latin typeface="Gill Sans MT" panose="020B0502020104020203" pitchFamily="34" charset="0"/>
                </a:defRPr>
              </a:lvl3pPr>
              <a:lvl4pPr marL="1600200" indent="-228600">
                <a:spcBef>
                  <a:spcPts val="400"/>
                </a:spcBef>
                <a:buClr>
                  <a:srgbClr val="8BA2B4"/>
                </a:buClr>
                <a:buSzPct val="70000"/>
                <a:buFont typeface="Wingdings" panose="05000000000000000000" pitchFamily="2" charset="2"/>
                <a:buChar char=""/>
                <a:defRPr>
                  <a:solidFill>
                    <a:schemeClr val="tx1"/>
                  </a:solidFill>
                  <a:latin typeface="Gill Sans MT" panose="020B0502020104020203" pitchFamily="34" charset="0"/>
                </a:defRPr>
              </a:lvl4pPr>
              <a:lvl5pPr marL="2057400" indent="-228600">
                <a:spcBef>
                  <a:spcPts val="3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sz="1100" b="1">
                  <a:latin typeface="Times New Roman" panose="02020603050405020304" pitchFamily="18" charset="0"/>
                </a:rPr>
                <a:t>Saling percaya</a:t>
              </a: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1C0E271-36DA-A952-BA9B-02876B51D3E4}"/>
                </a:ext>
              </a:extLst>
            </p:cNvPr>
            <p:cNvCxnSpPr>
              <a:stCxn id="22" idx="2"/>
              <a:endCxn id="23" idx="2"/>
            </p:cNvCxnSpPr>
            <p:nvPr/>
          </p:nvCxnSpPr>
          <p:spPr>
            <a:xfrm flipV="1">
              <a:off x="4876800" y="4828227"/>
              <a:ext cx="990600" cy="34925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9D2A94F-EEF0-DFDA-DEDD-89038E1C9314}"/>
                </a:ext>
              </a:extLst>
            </p:cNvPr>
            <p:cNvCxnSpPr>
              <a:stCxn id="23" idx="6"/>
            </p:cNvCxnSpPr>
            <p:nvPr/>
          </p:nvCxnSpPr>
          <p:spPr>
            <a:xfrm>
              <a:off x="7620000" y="4828227"/>
              <a:ext cx="990600" cy="34925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DEC4702-ADB8-5428-BC09-2F80051E644F}"/>
                </a:ext>
              </a:extLst>
            </p:cNvPr>
            <p:cNvCxnSpPr>
              <a:stCxn id="23" idx="0"/>
              <a:endCxn id="22" idx="0"/>
            </p:cNvCxnSpPr>
            <p:nvPr/>
          </p:nvCxnSpPr>
          <p:spPr>
            <a:xfrm flipH="1" flipV="1">
              <a:off x="6743700" y="2958152"/>
              <a:ext cx="0" cy="144780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8430C39E-0F3A-F534-C03A-3B81EB09CF7A}"/>
                </a:ext>
              </a:extLst>
            </p:cNvPr>
            <p:cNvCxnSpPr/>
            <p:nvPr/>
          </p:nvCxnSpPr>
          <p:spPr>
            <a:xfrm rot="5400000" flipH="1" flipV="1">
              <a:off x="6012657" y="6040283"/>
              <a:ext cx="1447800" cy="7937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62">
            <a:extLst>
              <a:ext uri="{FF2B5EF4-FFF2-40B4-BE49-F238E27FC236}">
                <a16:creationId xmlns:a16="http://schemas.microsoft.com/office/drawing/2014/main" id="{1F300600-EFCF-9485-02D6-97F9CC920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7449" y="1502498"/>
            <a:ext cx="167640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900" tIns="42450" rIns="84900" bIns="42450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b="1" dirty="0" err="1">
                <a:latin typeface="Arial" panose="020B0604020202020204" pitchFamily="34" charset="0"/>
              </a:rPr>
              <a:t>Homogenitas</a:t>
            </a:r>
            <a:endParaRPr lang="en-US" sz="1800" b="1" dirty="0">
              <a:latin typeface="Arial" panose="020B0604020202020204" pitchFamily="34" charset="0"/>
            </a:endParaRPr>
          </a:p>
        </p:txBody>
      </p:sp>
      <p:sp>
        <p:nvSpPr>
          <p:cNvPr id="37" name="TextBox 63">
            <a:extLst>
              <a:ext uri="{FF2B5EF4-FFF2-40B4-BE49-F238E27FC236}">
                <a16:creationId xmlns:a16="http://schemas.microsoft.com/office/drawing/2014/main" id="{321A01F5-071E-DC6D-B543-6636F88CDA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21507" y="1590823"/>
            <a:ext cx="167640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900" tIns="42450" rIns="84900" bIns="42450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b="1" dirty="0" err="1">
                <a:latin typeface="Arial" panose="020B0604020202020204" pitchFamily="34" charset="0"/>
              </a:rPr>
              <a:t>Afinitas</a:t>
            </a:r>
            <a:endParaRPr lang="en-US" sz="1800" b="1" dirty="0">
              <a:latin typeface="Arial" panose="020B0604020202020204" pitchFamily="34" charset="0"/>
            </a:endParaRPr>
          </a:p>
        </p:txBody>
      </p:sp>
      <p:sp>
        <p:nvSpPr>
          <p:cNvPr id="33794" name="TextBox 3"/>
          <p:cNvSpPr txBox="1">
            <a:spLocks noChangeArrowheads="1"/>
          </p:cNvSpPr>
          <p:nvPr/>
        </p:nvSpPr>
        <p:spPr bwMode="auto">
          <a:xfrm>
            <a:off x="5079831" y="6016213"/>
            <a:ext cx="6172200" cy="578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4900" tIns="42450" rIns="84900" bIns="42450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3200" b="1" u="sng" dirty="0" err="1">
                <a:latin typeface="Arial" panose="020B0604020202020204" pitchFamily="34" charset="0"/>
              </a:rPr>
              <a:t>Unsur</a:t>
            </a:r>
            <a:r>
              <a:rPr lang="en-US" sz="3200" b="1" u="sng" dirty="0">
                <a:latin typeface="Arial" panose="020B0604020202020204" pitchFamily="34" charset="0"/>
              </a:rPr>
              <a:t> </a:t>
            </a:r>
            <a:r>
              <a:rPr lang="en-US" sz="3200" b="1" u="sng" dirty="0" err="1">
                <a:latin typeface="Arial" panose="020B0604020202020204" pitchFamily="34" charset="0"/>
              </a:rPr>
              <a:t>Pengikat</a:t>
            </a:r>
            <a:r>
              <a:rPr lang="en-US" sz="3200" b="1" u="sng" dirty="0">
                <a:latin typeface="Arial" panose="020B0604020202020204" pitchFamily="34" charset="0"/>
              </a:rPr>
              <a:t> </a:t>
            </a:r>
            <a:r>
              <a:rPr lang="en-US" sz="3200" b="1" u="sng" dirty="0" err="1">
                <a:latin typeface="Arial" panose="020B0604020202020204" pitchFamily="34" charset="0"/>
              </a:rPr>
              <a:t>Kelembagaan</a:t>
            </a:r>
            <a:endParaRPr lang="en-US" sz="3200" b="1" u="sng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509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Box 3"/>
          <p:cNvSpPr txBox="1">
            <a:spLocks noChangeArrowheads="1"/>
          </p:cNvSpPr>
          <p:nvPr/>
        </p:nvSpPr>
        <p:spPr bwMode="auto">
          <a:xfrm>
            <a:off x="2057400" y="1320801"/>
            <a:ext cx="3276600" cy="377825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4900" tIns="42450" rIns="84900" bIns="42450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900" b="1" u="sng" dirty="0" err="1">
                <a:latin typeface="Arial" panose="020B0604020202020204" pitchFamily="34" charset="0"/>
              </a:rPr>
              <a:t>Fungsi</a:t>
            </a:r>
            <a:r>
              <a:rPr lang="en-US" sz="1900" b="1" u="sng" dirty="0">
                <a:latin typeface="Arial" panose="020B0604020202020204" pitchFamily="34" charset="0"/>
              </a:rPr>
              <a:t> </a:t>
            </a:r>
            <a:r>
              <a:rPr lang="en-US" sz="1900" b="1" u="sng" dirty="0" err="1">
                <a:latin typeface="Arial" panose="020B0604020202020204" pitchFamily="34" charset="0"/>
              </a:rPr>
              <a:t>Kelembagaan</a:t>
            </a:r>
            <a:endParaRPr lang="en-US" sz="1900" b="1" u="sng" dirty="0">
              <a:latin typeface="Arial" panose="020B0604020202020204" pitchFamily="34" charset="0"/>
            </a:endParaRPr>
          </a:p>
        </p:txBody>
      </p:sp>
      <p:sp>
        <p:nvSpPr>
          <p:cNvPr id="35843" name="TextBox 4"/>
          <p:cNvSpPr txBox="1">
            <a:spLocks noChangeArrowheads="1"/>
          </p:cNvSpPr>
          <p:nvPr/>
        </p:nvSpPr>
        <p:spPr bwMode="auto">
          <a:xfrm>
            <a:off x="6019800" y="3740150"/>
            <a:ext cx="3810000" cy="361950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4900" tIns="42450" rIns="84900" bIns="42450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b="1">
                <a:latin typeface="Arial" panose="020B0604020202020204" pitchFamily="34" charset="0"/>
              </a:rPr>
              <a:t>Unit Pengolahan dan Pemasaran</a:t>
            </a:r>
          </a:p>
        </p:txBody>
      </p:sp>
      <p:sp>
        <p:nvSpPr>
          <p:cNvPr id="35844" name="TextBox 5"/>
          <p:cNvSpPr txBox="1">
            <a:spLocks noChangeArrowheads="1"/>
          </p:cNvSpPr>
          <p:nvPr/>
        </p:nvSpPr>
        <p:spPr bwMode="auto">
          <a:xfrm>
            <a:off x="6019800" y="3206750"/>
            <a:ext cx="3810000" cy="361950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4900" tIns="42450" rIns="84900" bIns="42450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b="1">
                <a:latin typeface="Arial" panose="020B0604020202020204" pitchFamily="34" charset="0"/>
              </a:rPr>
              <a:t>Unit Produksi Perikanan</a:t>
            </a:r>
          </a:p>
        </p:txBody>
      </p:sp>
      <p:sp>
        <p:nvSpPr>
          <p:cNvPr id="35845" name="TextBox 6"/>
          <p:cNvSpPr txBox="1">
            <a:spLocks noChangeArrowheads="1"/>
          </p:cNvSpPr>
          <p:nvPr/>
        </p:nvSpPr>
        <p:spPr bwMode="auto">
          <a:xfrm>
            <a:off x="6019800" y="2387601"/>
            <a:ext cx="3810000" cy="639763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4900" tIns="42450" rIns="84900" bIns="42450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b="1">
                <a:latin typeface="Arial" panose="020B0604020202020204" pitchFamily="34" charset="0"/>
              </a:rPr>
              <a:t>Unit Penyedia Sarana dan Prasarana Produksi Perikanan</a:t>
            </a:r>
          </a:p>
        </p:txBody>
      </p:sp>
      <p:sp>
        <p:nvSpPr>
          <p:cNvPr id="35846" name="TextBox 7"/>
          <p:cNvSpPr txBox="1">
            <a:spLocks noChangeArrowheads="1"/>
          </p:cNvSpPr>
          <p:nvPr/>
        </p:nvSpPr>
        <p:spPr bwMode="auto">
          <a:xfrm>
            <a:off x="6019800" y="1854200"/>
            <a:ext cx="3810000" cy="361950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4900" tIns="42450" rIns="84900" bIns="42450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b="1">
                <a:latin typeface="Arial" panose="020B0604020202020204" pitchFamily="34" charset="0"/>
              </a:rPr>
              <a:t>Wahana Kerjasama</a:t>
            </a:r>
          </a:p>
        </p:txBody>
      </p:sp>
      <p:sp>
        <p:nvSpPr>
          <p:cNvPr id="35847" name="TextBox 8"/>
          <p:cNvSpPr txBox="1">
            <a:spLocks noChangeArrowheads="1"/>
          </p:cNvSpPr>
          <p:nvPr/>
        </p:nvSpPr>
        <p:spPr bwMode="auto">
          <a:xfrm>
            <a:off x="6019800" y="1320800"/>
            <a:ext cx="3810000" cy="361950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4900" tIns="42450" rIns="84900" bIns="42450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b="1">
                <a:latin typeface="Arial" panose="020B0604020202020204" pitchFamily="34" charset="0"/>
              </a:rPr>
              <a:t>Wadah Proses Pembelajaran</a:t>
            </a:r>
          </a:p>
        </p:txBody>
      </p:sp>
      <p:sp>
        <p:nvSpPr>
          <p:cNvPr id="35848" name="TextBox 9"/>
          <p:cNvSpPr txBox="1">
            <a:spLocks noChangeArrowheads="1"/>
          </p:cNvSpPr>
          <p:nvPr/>
        </p:nvSpPr>
        <p:spPr bwMode="auto">
          <a:xfrm>
            <a:off x="6019800" y="5370513"/>
            <a:ext cx="3810000" cy="361950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4900" tIns="42450" rIns="84900" bIns="42450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b="1">
                <a:latin typeface="Arial" panose="020B0604020202020204" pitchFamily="34" charset="0"/>
              </a:rPr>
              <a:t>Kesatuan Swadaya dan Swadana</a:t>
            </a:r>
          </a:p>
        </p:txBody>
      </p:sp>
      <p:sp>
        <p:nvSpPr>
          <p:cNvPr id="35849" name="TextBox 10"/>
          <p:cNvSpPr txBox="1">
            <a:spLocks noChangeArrowheads="1"/>
          </p:cNvSpPr>
          <p:nvPr/>
        </p:nvSpPr>
        <p:spPr bwMode="auto">
          <a:xfrm>
            <a:off x="6019800" y="4837113"/>
            <a:ext cx="3810000" cy="361950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4900" tIns="42450" rIns="84900" bIns="42450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b="1">
                <a:latin typeface="Arial" panose="020B0604020202020204" pitchFamily="34" charset="0"/>
              </a:rPr>
              <a:t>Organisasi Kegiatan Bersama</a:t>
            </a:r>
          </a:p>
        </p:txBody>
      </p:sp>
      <p:sp>
        <p:nvSpPr>
          <p:cNvPr id="35850" name="TextBox 11"/>
          <p:cNvSpPr txBox="1">
            <a:spLocks noChangeArrowheads="1"/>
          </p:cNvSpPr>
          <p:nvPr/>
        </p:nvSpPr>
        <p:spPr bwMode="auto">
          <a:xfrm>
            <a:off x="6019800" y="4303713"/>
            <a:ext cx="3810000" cy="361950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4900" tIns="42450" rIns="84900" bIns="42450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b="1">
                <a:latin typeface="Arial" panose="020B0604020202020204" pitchFamily="34" charset="0"/>
              </a:rPr>
              <a:t>Unit Jasa Penunjang</a:t>
            </a:r>
          </a:p>
        </p:txBody>
      </p:sp>
      <p:cxnSp>
        <p:nvCxnSpPr>
          <p:cNvPr id="14" name="Elbow Connector 13"/>
          <p:cNvCxnSpPr>
            <a:stCxn id="35842" idx="3"/>
            <a:endCxn id="35847" idx="1"/>
          </p:cNvCxnSpPr>
          <p:nvPr/>
        </p:nvCxnSpPr>
        <p:spPr>
          <a:xfrm flipV="1">
            <a:off x="5334000" y="1501775"/>
            <a:ext cx="685800" cy="7938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>
            <a:stCxn id="35842" idx="3"/>
            <a:endCxn id="35846" idx="1"/>
          </p:cNvCxnSpPr>
          <p:nvPr/>
        </p:nvCxnSpPr>
        <p:spPr>
          <a:xfrm>
            <a:off x="5334000" y="1509713"/>
            <a:ext cx="685800" cy="525462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/>
          <p:cNvCxnSpPr>
            <a:stCxn id="35842" idx="3"/>
            <a:endCxn id="35845" idx="1"/>
          </p:cNvCxnSpPr>
          <p:nvPr/>
        </p:nvCxnSpPr>
        <p:spPr>
          <a:xfrm>
            <a:off x="5334000" y="1509714"/>
            <a:ext cx="685800" cy="1196975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stCxn id="35842" idx="3"/>
            <a:endCxn id="35844" idx="1"/>
          </p:cNvCxnSpPr>
          <p:nvPr/>
        </p:nvCxnSpPr>
        <p:spPr>
          <a:xfrm>
            <a:off x="5334000" y="1509713"/>
            <a:ext cx="685800" cy="1878012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stCxn id="35842" idx="3"/>
            <a:endCxn id="35843" idx="1"/>
          </p:cNvCxnSpPr>
          <p:nvPr/>
        </p:nvCxnSpPr>
        <p:spPr>
          <a:xfrm>
            <a:off x="5334000" y="1509713"/>
            <a:ext cx="685800" cy="2411412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stCxn id="35842" idx="3"/>
            <a:endCxn id="35850" idx="1"/>
          </p:cNvCxnSpPr>
          <p:nvPr/>
        </p:nvCxnSpPr>
        <p:spPr>
          <a:xfrm>
            <a:off x="5334000" y="1509714"/>
            <a:ext cx="685800" cy="2974975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lbow Connector 25"/>
          <p:cNvCxnSpPr>
            <a:stCxn id="35842" idx="3"/>
            <a:endCxn id="35849" idx="1"/>
          </p:cNvCxnSpPr>
          <p:nvPr/>
        </p:nvCxnSpPr>
        <p:spPr>
          <a:xfrm>
            <a:off x="5334000" y="1509714"/>
            <a:ext cx="685800" cy="3508375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Elbow Connector 27"/>
          <p:cNvCxnSpPr>
            <a:stCxn id="35842" idx="3"/>
            <a:endCxn id="35848" idx="1"/>
          </p:cNvCxnSpPr>
          <p:nvPr/>
        </p:nvCxnSpPr>
        <p:spPr>
          <a:xfrm>
            <a:off x="5334000" y="1509714"/>
            <a:ext cx="685800" cy="4041775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ight Triangle 1">
            <a:extLst>
              <a:ext uri="{FF2B5EF4-FFF2-40B4-BE49-F238E27FC236}">
                <a16:creationId xmlns:a16="http://schemas.microsoft.com/office/drawing/2014/main" id="{7752B607-A8C7-A4E5-3194-26CA3B6CE835}"/>
              </a:ext>
            </a:extLst>
          </p:cNvPr>
          <p:cNvSpPr/>
          <p:nvPr/>
        </p:nvSpPr>
        <p:spPr>
          <a:xfrm rot="16200000" flipV="1">
            <a:off x="-1059921" y="1678235"/>
            <a:ext cx="6366680" cy="4246837"/>
          </a:xfrm>
          <a:prstGeom prst="rtTriangle">
            <a:avLst/>
          </a:prstGeom>
          <a:solidFill>
            <a:srgbClr val="DFF1E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81822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44A12-600E-7F71-7BA2-F5893B24E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17755-12ED-64E5-122E-231CEA073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b="1" dirty="0" err="1"/>
              <a:t>eratnya</a:t>
            </a:r>
            <a:r>
              <a:rPr lang="en-US" b="1" dirty="0"/>
              <a:t> </a:t>
            </a:r>
            <a:r>
              <a:rPr lang="en-US" b="1" dirty="0" err="1"/>
              <a:t>interaksi</a:t>
            </a:r>
            <a:r>
              <a:rPr lang="en-US" b="1" dirty="0"/>
              <a:t> </a:t>
            </a:r>
            <a:r>
              <a:rPr lang="en-US" b="1" dirty="0" err="1"/>
              <a:t>dalam</a:t>
            </a:r>
            <a:r>
              <a:rPr lang="en-US" b="1" dirty="0"/>
              <a:t> </a:t>
            </a:r>
            <a:r>
              <a:rPr lang="en-US" b="1" dirty="0" err="1"/>
              <a:t>kelompok</a:t>
            </a:r>
            <a:r>
              <a:rPr lang="en-US" dirty="0"/>
              <a:t>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terbinanya</a:t>
            </a:r>
            <a:r>
              <a:rPr lang="en-US" dirty="0"/>
              <a:t> </a:t>
            </a:r>
            <a:r>
              <a:rPr lang="en-US" dirty="0" err="1"/>
              <a:t>kepemimpinan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.</a:t>
            </a:r>
          </a:p>
          <a:p>
            <a:pPr>
              <a:lnSpc>
                <a:spcPct val="100000"/>
              </a:lnSpc>
            </a:pP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terarahnya</a:t>
            </a:r>
            <a:r>
              <a:rPr lang="en-US" dirty="0"/>
              <a:t> </a:t>
            </a:r>
            <a:r>
              <a:rPr lang="en-US" dirty="0" err="1"/>
              <a:t>peningkatan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cepat</a:t>
            </a:r>
            <a:r>
              <a:rPr lang="en-US" dirty="0"/>
              <a:t> </a:t>
            </a:r>
            <a:r>
              <a:rPr lang="en-US" dirty="0" err="1"/>
              <a:t>tetang</a:t>
            </a:r>
            <a:r>
              <a:rPr lang="en-US" dirty="0"/>
              <a:t> </a:t>
            </a:r>
            <a:r>
              <a:rPr lang="en-US" b="1" dirty="0" err="1"/>
              <a:t>jiwa</a:t>
            </a:r>
            <a:r>
              <a:rPr lang="en-US" b="1" dirty="0"/>
              <a:t> </a:t>
            </a:r>
            <a:r>
              <a:rPr lang="en-US" b="1" dirty="0" err="1"/>
              <a:t>kerjasama</a:t>
            </a:r>
            <a:r>
              <a:rPr lang="en-US" b="1" dirty="0"/>
              <a:t> </a:t>
            </a:r>
            <a:r>
              <a:rPr lang="en-US" b="1" dirty="0" err="1"/>
              <a:t>petambak</a:t>
            </a:r>
            <a:r>
              <a:rPr lang="en-US" dirty="0"/>
              <a:t>.</a:t>
            </a:r>
          </a:p>
          <a:p>
            <a:pPr>
              <a:lnSpc>
                <a:spcPct val="100000"/>
              </a:lnSpc>
            </a:pP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b="1" dirty="0" err="1"/>
              <a:t>efisensi</a:t>
            </a:r>
            <a:r>
              <a:rPr lang="en-US" b="1" dirty="0"/>
              <a:t> </a:t>
            </a:r>
            <a:r>
              <a:rPr lang="en-US" b="1" dirty="0" err="1"/>
              <a:t>pembagian</a:t>
            </a:r>
            <a:r>
              <a:rPr lang="en-US" b="1" dirty="0"/>
              <a:t> air </a:t>
            </a:r>
            <a:r>
              <a:rPr lang="en-US" dirty="0" err="1"/>
              <a:t>saluran</a:t>
            </a:r>
            <a:r>
              <a:rPr lang="en-US" dirty="0"/>
              <a:t> </a:t>
            </a:r>
            <a:r>
              <a:rPr lang="en-US" dirty="0" err="1"/>
              <a:t>tambak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pengawasannya</a:t>
            </a:r>
            <a:r>
              <a:rPr lang="en-US" dirty="0"/>
              <a:t>.</a:t>
            </a:r>
          </a:p>
          <a:p>
            <a:pPr>
              <a:lnSpc>
                <a:spcPct val="100000"/>
              </a:lnSpc>
            </a:pP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tepat</a:t>
            </a:r>
            <a:r>
              <a:rPr lang="en-US" dirty="0"/>
              <a:t> dan </a:t>
            </a:r>
            <a:r>
              <a:rPr lang="en-US" dirty="0" err="1"/>
              <a:t>cepatnya</a:t>
            </a:r>
            <a:r>
              <a:rPr lang="en-US" dirty="0"/>
              <a:t> </a:t>
            </a:r>
            <a:r>
              <a:rPr lang="en-US" b="1" dirty="0"/>
              <a:t>proses </a:t>
            </a:r>
            <a:r>
              <a:rPr lang="en-US" b="1" dirty="0" err="1"/>
              <a:t>perembesan</a:t>
            </a:r>
            <a:r>
              <a:rPr lang="en-US" b="1" dirty="0"/>
              <a:t> (</a:t>
            </a:r>
            <a:r>
              <a:rPr lang="en-US" b="1" dirty="0" err="1"/>
              <a:t>difusi</a:t>
            </a:r>
            <a:r>
              <a:rPr lang="en-US" b="1" dirty="0"/>
              <a:t>) </a:t>
            </a:r>
            <a:r>
              <a:rPr lang="en-US" b="1" dirty="0" err="1"/>
              <a:t>penerapan</a:t>
            </a:r>
            <a:r>
              <a:rPr lang="en-US" b="1" dirty="0"/>
              <a:t> </a:t>
            </a:r>
            <a:r>
              <a:rPr lang="en-US" b="1" dirty="0" err="1"/>
              <a:t>teknologi</a:t>
            </a:r>
            <a:r>
              <a:rPr lang="en-US" b="1" dirty="0"/>
              <a:t> dan </a:t>
            </a:r>
            <a:r>
              <a:rPr lang="en-US" b="1" dirty="0" err="1"/>
              <a:t>inovasi</a:t>
            </a:r>
            <a:r>
              <a:rPr lang="en-US" dirty="0"/>
              <a:t>.</a:t>
            </a:r>
          </a:p>
          <a:p>
            <a:pPr>
              <a:lnSpc>
                <a:spcPct val="100000"/>
              </a:lnSpc>
            </a:pP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naiknya</a:t>
            </a:r>
            <a:r>
              <a:rPr lang="en-US" dirty="0"/>
              <a:t> </a:t>
            </a:r>
            <a:r>
              <a:rPr lang="en-US" b="1" dirty="0" err="1"/>
              <a:t>kemampuan</a:t>
            </a:r>
            <a:r>
              <a:rPr lang="en-US" b="1" dirty="0"/>
              <a:t> rata-rata </a:t>
            </a:r>
            <a:r>
              <a:rPr lang="en-US" b="1" dirty="0" err="1"/>
              <a:t>pengembalian</a:t>
            </a:r>
            <a:r>
              <a:rPr lang="en-US" b="1" dirty="0"/>
              <a:t> </a:t>
            </a:r>
            <a:r>
              <a:rPr lang="en-US" b="1" dirty="0" err="1"/>
              <a:t>hutang</a:t>
            </a:r>
            <a:r>
              <a:rPr lang="en-US" dirty="0"/>
              <a:t> </a:t>
            </a:r>
            <a:r>
              <a:rPr lang="en-US" dirty="0" err="1"/>
              <a:t>petambak</a:t>
            </a:r>
            <a:r>
              <a:rPr lang="en-US" dirty="0"/>
              <a:t>.</a:t>
            </a:r>
          </a:p>
          <a:p>
            <a:pPr>
              <a:lnSpc>
                <a:spcPct val="100000"/>
              </a:lnSpc>
            </a:pP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meningkatnya</a:t>
            </a:r>
            <a:r>
              <a:rPr lang="en-US" dirty="0"/>
              <a:t> </a:t>
            </a:r>
            <a:r>
              <a:rPr lang="en-US" dirty="0" err="1"/>
              <a:t>pemahaman</a:t>
            </a:r>
            <a:r>
              <a:rPr lang="en-US" dirty="0"/>
              <a:t> </a:t>
            </a:r>
            <a:r>
              <a:rPr lang="en-US" b="1" dirty="0" err="1"/>
              <a:t>orientasi</a:t>
            </a:r>
            <a:r>
              <a:rPr lang="en-US" b="1" dirty="0"/>
              <a:t> pasar</a:t>
            </a:r>
            <a:r>
              <a:rPr lang="en-US" dirty="0"/>
              <a:t>.</a:t>
            </a:r>
          </a:p>
          <a:p>
            <a:pPr>
              <a:lnSpc>
                <a:spcPct val="100000"/>
              </a:lnSpc>
            </a:pPr>
            <a:endParaRPr lang="en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A1115E-3B6B-358B-2EF2-BA365D4094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3637" y="-14104"/>
            <a:ext cx="12254754" cy="7680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1545B9D-9CB6-35FE-EC80-D6C41175B5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9757" y="172722"/>
            <a:ext cx="67767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KEUNTUNGAN KELOMPOK</a:t>
            </a:r>
          </a:p>
        </p:txBody>
      </p:sp>
    </p:spTree>
    <p:extLst>
      <p:ext uri="{BB962C8B-B14F-4D97-AF65-F5344CB8AC3E}">
        <p14:creationId xmlns:p14="http://schemas.microsoft.com/office/powerpoint/2010/main" val="1848174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0D5FE-8F30-9993-0E33-F34D23673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:a16="http://schemas.microsoft.com/office/drawing/2014/main" id="{621F7196-64D5-D236-D798-835791DA5F5C}"/>
              </a:ext>
            </a:extLst>
          </p:cNvPr>
          <p:cNvSpPr/>
          <p:nvPr/>
        </p:nvSpPr>
        <p:spPr>
          <a:xfrm rot="16200000">
            <a:off x="7061581" y="1727580"/>
            <a:ext cx="6366680" cy="3894158"/>
          </a:xfrm>
          <a:prstGeom prst="rtTriangle">
            <a:avLst/>
          </a:prstGeom>
          <a:solidFill>
            <a:srgbClr val="DFF1E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D0A5CF-4F52-6506-52F9-9F52A45AE9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0"/>
            <a:ext cx="10515600" cy="5113351"/>
          </a:xfrm>
        </p:spPr>
        <p:txBody>
          <a:bodyPr>
            <a:noAutofit/>
          </a:bodyPr>
          <a:lstStyle/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sz="3200" dirty="0"/>
              <a:t>Punya </a:t>
            </a:r>
            <a:r>
              <a:rPr lang="en-US" sz="3200" b="1" dirty="0"/>
              <a:t>Cita-Cita/Visi</a:t>
            </a:r>
            <a:r>
              <a:rPr lang="en-US" sz="3200" dirty="0"/>
              <a:t>, Misi &amp; Tujuan) </a:t>
            </a:r>
            <a:r>
              <a:rPr lang="en-US" sz="3200" dirty="0" err="1"/>
              <a:t>bersama</a:t>
            </a:r>
            <a:r>
              <a:rPr lang="en-US" sz="3200" dirty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sz="3200" dirty="0"/>
              <a:t>Punya </a:t>
            </a:r>
            <a:r>
              <a:rPr lang="en-US" sz="3200" b="1" dirty="0" err="1"/>
              <a:t>Rencana</a:t>
            </a:r>
            <a:r>
              <a:rPr lang="en-US" sz="3200" b="1" dirty="0"/>
              <a:t> </a:t>
            </a:r>
            <a:r>
              <a:rPr lang="en-US" sz="3200" b="1" dirty="0" err="1"/>
              <a:t>Kerja</a:t>
            </a:r>
            <a:r>
              <a:rPr lang="en-US" sz="3200" b="1" dirty="0"/>
              <a:t> (CDP)</a:t>
            </a:r>
            <a:r>
              <a:rPr lang="en-US" sz="3200" dirty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sz="3200" dirty="0" err="1"/>
              <a:t>Jelaskan</a:t>
            </a:r>
            <a:r>
              <a:rPr lang="en-US" sz="3200" dirty="0"/>
              <a:t> </a:t>
            </a:r>
            <a:r>
              <a:rPr lang="en-US" sz="3200" b="1" dirty="0" err="1"/>
              <a:t>peran</a:t>
            </a:r>
            <a:r>
              <a:rPr lang="en-US" sz="3200" b="1" dirty="0"/>
              <a:t> </a:t>
            </a:r>
            <a:r>
              <a:rPr lang="en-US" sz="3200" b="1" dirty="0" err="1"/>
              <a:t>anggota</a:t>
            </a:r>
            <a:r>
              <a:rPr lang="en-US" sz="3200" b="1" dirty="0"/>
              <a:t> dan </a:t>
            </a:r>
            <a:r>
              <a:rPr lang="en-US" sz="3200" b="1" dirty="0" err="1"/>
              <a:t>tugas</a:t>
            </a:r>
            <a:r>
              <a:rPr lang="en-US" sz="3200" b="1" dirty="0"/>
              <a:t> </a:t>
            </a:r>
            <a:r>
              <a:rPr lang="en-US" sz="3200" b="1" dirty="0" err="1"/>
              <a:t>pengurus</a:t>
            </a:r>
            <a:r>
              <a:rPr lang="en-US" sz="3200" dirty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sz="3200" dirty="0"/>
              <a:t>Punya </a:t>
            </a:r>
            <a:r>
              <a:rPr lang="en-US" sz="3200" b="1" dirty="0"/>
              <a:t>dana </a:t>
            </a:r>
            <a:r>
              <a:rPr lang="en-US" sz="3200" b="1" dirty="0" err="1"/>
              <a:t>bersama</a:t>
            </a:r>
            <a:r>
              <a:rPr lang="en-US" sz="3200" b="1" dirty="0"/>
              <a:t> (</a:t>
            </a:r>
            <a:r>
              <a:rPr lang="en-US" sz="3200" b="1" dirty="0" err="1"/>
              <a:t>iuran</a:t>
            </a:r>
            <a:r>
              <a:rPr lang="en-US" sz="3200" b="1" dirty="0"/>
              <a:t> </a:t>
            </a:r>
            <a:r>
              <a:rPr lang="en-US" sz="3200" b="1" dirty="0" err="1"/>
              <a:t>anggota</a:t>
            </a:r>
            <a:r>
              <a:rPr lang="en-US" sz="3200" b="1" dirty="0"/>
              <a:t>)</a:t>
            </a:r>
            <a:r>
              <a:rPr lang="en-US" sz="3200" dirty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sz="3200" dirty="0"/>
              <a:t>Punya </a:t>
            </a:r>
            <a:r>
              <a:rPr lang="en-US" sz="3200" b="1" dirty="0" err="1"/>
              <a:t>buku</a:t>
            </a:r>
            <a:r>
              <a:rPr lang="en-US" sz="3200" b="1" dirty="0"/>
              <a:t> </a:t>
            </a:r>
            <a:r>
              <a:rPr lang="en-US" sz="3200" b="1" dirty="0" err="1"/>
              <a:t>keuangan</a:t>
            </a:r>
            <a:r>
              <a:rPr lang="en-US" sz="3200" b="1" dirty="0"/>
              <a:t> dan non </a:t>
            </a:r>
            <a:r>
              <a:rPr lang="en-US" sz="3200" b="1" dirty="0" err="1"/>
              <a:t>keuangan</a:t>
            </a:r>
            <a:r>
              <a:rPr lang="en-US" sz="3200" dirty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sz="3200" dirty="0"/>
              <a:t>Ada </a:t>
            </a:r>
            <a:r>
              <a:rPr lang="en-US" sz="3200" b="1" dirty="0" err="1"/>
              <a:t>inovasi</a:t>
            </a:r>
            <a:r>
              <a:rPr lang="en-US" sz="3200" b="1" dirty="0"/>
              <a:t> </a:t>
            </a:r>
            <a:r>
              <a:rPr lang="en-US" sz="3200" b="1" dirty="0" err="1"/>
              <a:t>teknologi</a:t>
            </a:r>
            <a:r>
              <a:rPr lang="en-US" sz="3200" dirty="0"/>
              <a:t> yang </a:t>
            </a:r>
            <a:r>
              <a:rPr lang="en-US" sz="3200" dirty="0" err="1"/>
              <a:t>diterapkan</a:t>
            </a:r>
            <a:r>
              <a:rPr lang="en-US" sz="3200" dirty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sz="3200" dirty="0"/>
              <a:t>Ada </a:t>
            </a:r>
            <a:r>
              <a:rPr lang="en-US" sz="3200" b="1" dirty="0" err="1"/>
              <a:t>aturan</a:t>
            </a:r>
            <a:r>
              <a:rPr lang="en-US" sz="3200" b="1" dirty="0"/>
              <a:t> dan </a:t>
            </a:r>
            <a:r>
              <a:rPr lang="en-US" sz="3200" b="1" dirty="0" err="1"/>
              <a:t>sanksi</a:t>
            </a:r>
            <a:r>
              <a:rPr lang="en-US" sz="3200" dirty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sz="3200" dirty="0" err="1"/>
              <a:t>Membangun</a:t>
            </a:r>
            <a:r>
              <a:rPr lang="en-US" sz="3200" dirty="0"/>
              <a:t> </a:t>
            </a:r>
            <a:r>
              <a:rPr lang="en-US" sz="3200" b="1" dirty="0" err="1"/>
              <a:t>kemitraan</a:t>
            </a:r>
            <a:r>
              <a:rPr lang="en-US" sz="3200" dirty="0"/>
              <a:t>.</a:t>
            </a:r>
            <a:endParaRPr lang="en-ID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23A0D4-9DD2-5EC0-382A-60F8442920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3637" y="-14104"/>
            <a:ext cx="12254754" cy="7680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D879E5B-D45B-6713-5B68-67ACA20250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9757" y="172722"/>
            <a:ext cx="67767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PERLU DI DALAM KELOMPOK</a:t>
            </a:r>
          </a:p>
        </p:txBody>
      </p:sp>
    </p:spTree>
    <p:extLst>
      <p:ext uri="{BB962C8B-B14F-4D97-AF65-F5344CB8AC3E}">
        <p14:creationId xmlns:p14="http://schemas.microsoft.com/office/powerpoint/2010/main" val="30714877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19F91-1940-FADD-BA95-3EA01F379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:a16="http://schemas.microsoft.com/office/drawing/2014/main" id="{AF78EDCB-AA26-1CB6-2ECE-AF4D86B782BD}"/>
              </a:ext>
            </a:extLst>
          </p:cNvPr>
          <p:cNvSpPr/>
          <p:nvPr/>
        </p:nvSpPr>
        <p:spPr>
          <a:xfrm rot="16200000">
            <a:off x="7061581" y="1727580"/>
            <a:ext cx="6366680" cy="3894158"/>
          </a:xfrm>
          <a:prstGeom prst="rtTriangle">
            <a:avLst/>
          </a:prstGeom>
          <a:solidFill>
            <a:srgbClr val="DFF1E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5171CE3-68B2-20F0-B834-D7BE878CCE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4520" y="0"/>
            <a:ext cx="7791606" cy="46130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62DC8CB-DEC2-076A-AF15-FAF5021E77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6110" y="2917371"/>
            <a:ext cx="7165007" cy="40011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C48B906-2257-A1DD-52B2-1FBE962E02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3637" y="-14104"/>
            <a:ext cx="12254754" cy="7680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81ED015-FDE9-114D-E848-456F7C044E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9757" y="172722"/>
            <a:ext cx="67767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CITA-CITA/VISI &amp; MISI POKDAKAN</a:t>
            </a:r>
          </a:p>
        </p:txBody>
      </p:sp>
    </p:spTree>
    <p:extLst>
      <p:ext uri="{BB962C8B-B14F-4D97-AF65-F5344CB8AC3E}">
        <p14:creationId xmlns:p14="http://schemas.microsoft.com/office/powerpoint/2010/main" val="30069246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3C860-8205-A5E7-1EA2-6B41E7C5E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:a16="http://schemas.microsoft.com/office/drawing/2014/main" id="{E8B40FD9-D4DE-E3A7-51E9-0D9E5F0BE08F}"/>
              </a:ext>
            </a:extLst>
          </p:cNvPr>
          <p:cNvSpPr/>
          <p:nvPr/>
        </p:nvSpPr>
        <p:spPr>
          <a:xfrm rot="16200000">
            <a:off x="7061581" y="1727580"/>
            <a:ext cx="6366680" cy="3894158"/>
          </a:xfrm>
          <a:prstGeom prst="rtTriangle">
            <a:avLst/>
          </a:prstGeom>
          <a:solidFill>
            <a:srgbClr val="DFF1E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7B678-07A2-0171-2BCC-21AF41886D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 lnSpcReduction="10000"/>
          </a:bodyPr>
          <a:lstStyle/>
          <a:p>
            <a:pPr marL="342900" lvl="0" indent="-342900" algn="just">
              <a:lnSpc>
                <a:spcPct val="12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ID" b="1" dirty="0" err="1"/>
              <a:t>Pendahuluan</a:t>
            </a:r>
            <a:endParaRPr lang="en-ID" b="1" dirty="0"/>
          </a:p>
          <a:p>
            <a:pPr marL="342900" lvl="0" indent="-342900" algn="just">
              <a:lnSpc>
                <a:spcPct val="12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ID" b="1" dirty="0" err="1"/>
              <a:t>Profil</a:t>
            </a:r>
            <a:r>
              <a:rPr lang="en-ID" b="1" dirty="0"/>
              <a:t> </a:t>
            </a:r>
            <a:r>
              <a:rPr lang="en-ID" b="1" dirty="0" err="1"/>
              <a:t>Kasawan</a:t>
            </a:r>
            <a:r>
              <a:rPr lang="en-ID" b="1" dirty="0"/>
              <a:t> </a:t>
            </a:r>
            <a:r>
              <a:rPr lang="en-ID" b="1" dirty="0" err="1"/>
              <a:t>Perencanaan</a:t>
            </a:r>
            <a:endParaRPr lang="en-ID" b="1" dirty="0"/>
          </a:p>
          <a:p>
            <a:pPr marL="342900" lvl="0" indent="-342900" algn="just">
              <a:lnSpc>
                <a:spcPct val="12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ID" b="1" dirty="0"/>
              <a:t>Kajian </a:t>
            </a:r>
            <a:r>
              <a:rPr lang="en-ID" b="1" dirty="0" err="1"/>
              <a:t>Petambak</a:t>
            </a:r>
            <a:r>
              <a:rPr lang="en-ID" b="1" dirty="0"/>
              <a:t> </a:t>
            </a:r>
            <a:r>
              <a:rPr lang="en-ID" b="1" dirty="0" err="1"/>
              <a:t>Terdampak</a:t>
            </a:r>
            <a:r>
              <a:rPr lang="en-ID" b="1" dirty="0"/>
              <a:t> (SIA)</a:t>
            </a:r>
          </a:p>
          <a:p>
            <a:pPr marL="342900" lvl="0" indent="-342900" algn="just">
              <a:lnSpc>
                <a:spcPct val="12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ID" b="1" dirty="0" err="1"/>
              <a:t>Rencana</a:t>
            </a:r>
            <a:r>
              <a:rPr lang="en-ID" b="1" dirty="0"/>
              <a:t> </a:t>
            </a:r>
            <a:r>
              <a:rPr lang="en-ID" b="1" dirty="0" err="1"/>
              <a:t>Kerja</a:t>
            </a:r>
            <a:r>
              <a:rPr lang="en-ID" b="1" dirty="0"/>
              <a:t> : Teknis </a:t>
            </a:r>
            <a:r>
              <a:rPr lang="en-ID" b="1" dirty="0" err="1"/>
              <a:t>Infrastruktur</a:t>
            </a:r>
            <a:r>
              <a:rPr lang="en-ID" b="1" dirty="0"/>
              <a:t> &amp; </a:t>
            </a:r>
            <a:r>
              <a:rPr lang="en-ID" b="1" dirty="0" err="1"/>
              <a:t>Pemulihan</a:t>
            </a:r>
            <a:r>
              <a:rPr lang="en-ID" b="1" dirty="0"/>
              <a:t> Usaha </a:t>
            </a:r>
            <a:r>
              <a:rPr lang="en-ID" b="1" dirty="0" err="1"/>
              <a:t>Petambak</a:t>
            </a:r>
            <a:r>
              <a:rPr lang="en-ID" b="1" dirty="0"/>
              <a:t> (</a:t>
            </a:r>
            <a:r>
              <a:rPr lang="en-ID" b="1" dirty="0" err="1"/>
              <a:t>Konsultasi</a:t>
            </a:r>
            <a:r>
              <a:rPr lang="en-ID" b="1" dirty="0"/>
              <a:t> </a:t>
            </a:r>
            <a:r>
              <a:rPr lang="en-ID" b="1" dirty="0" err="1"/>
              <a:t>Bermakna</a:t>
            </a:r>
            <a:r>
              <a:rPr lang="en-ID" b="1" dirty="0"/>
              <a:t>)</a:t>
            </a:r>
          </a:p>
          <a:p>
            <a:pPr marL="342900" lvl="0" indent="-342900" algn="just">
              <a:lnSpc>
                <a:spcPct val="12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ID" dirty="0" err="1"/>
              <a:t>Meknisme</a:t>
            </a:r>
            <a:r>
              <a:rPr lang="en-ID" dirty="0"/>
              <a:t> </a:t>
            </a:r>
            <a:r>
              <a:rPr lang="en-ID" b="1" dirty="0" err="1"/>
              <a:t>Penanganan</a:t>
            </a:r>
            <a:r>
              <a:rPr lang="en-ID" b="1" dirty="0"/>
              <a:t> </a:t>
            </a:r>
            <a:r>
              <a:rPr lang="en-ID" b="1" dirty="0" err="1"/>
              <a:t>Keluhan</a:t>
            </a:r>
            <a:r>
              <a:rPr lang="en-ID" b="1" dirty="0"/>
              <a:t> Program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/>
              <a:t>Pemantauan</a:t>
            </a:r>
            <a:r>
              <a:rPr lang="en-ID" dirty="0"/>
              <a:t> dan </a:t>
            </a:r>
            <a:r>
              <a:rPr lang="en-ID" dirty="0" err="1"/>
              <a:t>pelaporan</a:t>
            </a:r>
            <a:r>
              <a:rPr lang="en-US" dirty="0"/>
              <a:t>.</a:t>
            </a:r>
            <a:endParaRPr lang="en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CF8A06-D408-C11B-6453-A88F2219B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3637" y="-14104"/>
            <a:ext cx="12254754" cy="7680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EE3D045-FC3F-88C4-ECCE-4C17B405AE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9757" y="172722"/>
            <a:ext cx="67767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RENCANA KERJA/CDP</a:t>
            </a:r>
          </a:p>
        </p:txBody>
      </p:sp>
    </p:spTree>
    <p:extLst>
      <p:ext uri="{BB962C8B-B14F-4D97-AF65-F5344CB8AC3E}">
        <p14:creationId xmlns:p14="http://schemas.microsoft.com/office/powerpoint/2010/main" val="35761251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62BA2C-FB75-E5F3-6143-B38212BBDA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058" y="2980267"/>
            <a:ext cx="6476999" cy="3589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b="1" dirty="0" err="1"/>
              <a:t>Struktur</a:t>
            </a:r>
            <a:r>
              <a:rPr lang="en-US" sz="2000" b="1" dirty="0"/>
              <a:t> </a:t>
            </a:r>
            <a:r>
              <a:rPr lang="en-US" sz="2000" b="1" dirty="0" err="1"/>
              <a:t>Organisasi</a:t>
            </a:r>
            <a:r>
              <a:rPr lang="en-US" sz="2000" b="1" dirty="0"/>
              <a:t>:</a:t>
            </a:r>
          </a:p>
          <a:p>
            <a:pPr>
              <a:lnSpc>
                <a:spcPct val="100000"/>
              </a:lnSpc>
            </a:pPr>
            <a:r>
              <a:rPr lang="en-US" sz="2000" dirty="0" err="1"/>
              <a:t>Pokdakan</a:t>
            </a:r>
            <a:r>
              <a:rPr lang="en-US" sz="2000" dirty="0"/>
              <a:t> </a:t>
            </a:r>
            <a:r>
              <a:rPr lang="en-US" sz="2000" dirty="0" err="1"/>
              <a:t>dipimpin</a:t>
            </a:r>
            <a:r>
              <a:rPr lang="en-US" sz="2000" dirty="0"/>
              <a:t> oleh </a:t>
            </a:r>
            <a:r>
              <a:rPr lang="en-US" sz="2000" dirty="0" err="1"/>
              <a:t>ketua</a:t>
            </a:r>
            <a:r>
              <a:rPr lang="en-US" sz="2000" dirty="0"/>
              <a:t> </a:t>
            </a:r>
            <a:r>
              <a:rPr lang="en-US" sz="2000" dirty="0" err="1"/>
              <a:t>kelompok</a:t>
            </a:r>
            <a:r>
              <a:rPr lang="en-US" sz="2000" dirty="0"/>
              <a:t> yang </a:t>
            </a:r>
            <a:r>
              <a:rPr lang="en-US" sz="2000" dirty="0" err="1"/>
              <a:t>membina</a:t>
            </a:r>
            <a:r>
              <a:rPr lang="en-US" sz="2000" dirty="0"/>
              <a:t> 10 – 15 </a:t>
            </a:r>
            <a:r>
              <a:rPr lang="en-US" sz="2000" dirty="0" err="1"/>
              <a:t>petambak</a:t>
            </a:r>
            <a:r>
              <a:rPr lang="en-US" sz="2000" dirty="0"/>
              <a:t>. </a:t>
            </a:r>
          </a:p>
          <a:p>
            <a:pPr>
              <a:lnSpc>
                <a:spcPct val="100000"/>
              </a:lnSpc>
            </a:pPr>
            <a:r>
              <a:rPr lang="en-US" sz="2000" dirty="0" err="1"/>
              <a:t>Keterlibatan</a:t>
            </a:r>
            <a:r>
              <a:rPr lang="en-US" sz="2000" dirty="0"/>
              <a:t> </a:t>
            </a:r>
            <a:r>
              <a:rPr lang="en-US" sz="2000" dirty="0" err="1"/>
              <a:t>Anggota</a:t>
            </a:r>
            <a:r>
              <a:rPr lang="en-US" sz="2000" dirty="0"/>
              <a:t> </a:t>
            </a:r>
            <a:r>
              <a:rPr lang="en-US" sz="2000" dirty="0" err="1"/>
              <a:t>Pokdakan</a:t>
            </a:r>
            <a:r>
              <a:rPr lang="en-US" sz="2000" dirty="0"/>
              <a:t>, </a:t>
            </a:r>
            <a:r>
              <a:rPr lang="en-ID" sz="2000" dirty="0" err="1"/>
              <a:t>berhasrat</a:t>
            </a:r>
            <a:r>
              <a:rPr lang="en-ID" sz="2000" dirty="0"/>
              <a:t> </a:t>
            </a:r>
            <a:r>
              <a:rPr lang="en-ID" sz="2000" dirty="0" err="1"/>
              <a:t>meningkatkan</a:t>
            </a:r>
            <a:r>
              <a:rPr lang="en-ID" sz="2000" dirty="0"/>
              <a:t> </a:t>
            </a:r>
            <a:r>
              <a:rPr lang="en-ID" sz="2000" dirty="0" err="1"/>
              <a:t>kemampuan</a:t>
            </a:r>
            <a:r>
              <a:rPr lang="en-ID" sz="2000" dirty="0"/>
              <a:t> </a:t>
            </a:r>
            <a:r>
              <a:rPr lang="en-ID" sz="2000" dirty="0" err="1"/>
              <a:t>berusaha</a:t>
            </a:r>
            <a:r>
              <a:rPr lang="en-ID" sz="2000" dirty="0"/>
              <a:t> dan </a:t>
            </a:r>
            <a:r>
              <a:rPr lang="en-ID" sz="2000" dirty="0" err="1"/>
              <a:t>pemenuhan</a:t>
            </a:r>
            <a:r>
              <a:rPr lang="en-ID" sz="2000" dirty="0"/>
              <a:t> </a:t>
            </a:r>
            <a:r>
              <a:rPr lang="en-ID" sz="2000" dirty="0" err="1"/>
              <a:t>kebutuhan</a:t>
            </a:r>
            <a:r>
              <a:rPr lang="en-ID" sz="2000" dirty="0"/>
              <a:t> primer.</a:t>
            </a:r>
          </a:p>
          <a:p>
            <a:pPr>
              <a:lnSpc>
                <a:spcPct val="100000"/>
              </a:lnSpc>
            </a:pPr>
            <a:r>
              <a:rPr lang="en-ID" sz="2000" dirty="0" err="1"/>
              <a:t>Pembagian</a:t>
            </a:r>
            <a:r>
              <a:rPr lang="en-ID" sz="2000" dirty="0"/>
              <a:t> </a:t>
            </a:r>
            <a:r>
              <a:rPr lang="en-ID" sz="2000" dirty="0" err="1"/>
              <a:t>fungis-fingsi</a:t>
            </a:r>
            <a:r>
              <a:rPr lang="en-ID" sz="2000" dirty="0"/>
              <a:t> </a:t>
            </a:r>
            <a:r>
              <a:rPr lang="en-ID" sz="2000" dirty="0" err="1"/>
              <a:t>mencakup</a:t>
            </a:r>
            <a:r>
              <a:rPr lang="en-ID" sz="2000" dirty="0"/>
              <a:t> </a:t>
            </a:r>
            <a:r>
              <a:rPr lang="en-ID" sz="2000" dirty="0" err="1"/>
              <a:t>kegiatan</a:t>
            </a:r>
            <a:r>
              <a:rPr lang="en-ID" sz="2000" dirty="0"/>
              <a:t> </a:t>
            </a:r>
            <a:r>
              <a:rPr lang="en-ID" sz="2000" dirty="0" err="1"/>
              <a:t>perencanaan</a:t>
            </a:r>
            <a:r>
              <a:rPr lang="en-ID" sz="2000" dirty="0"/>
              <a:t> </a:t>
            </a:r>
            <a:r>
              <a:rPr lang="en-ID" sz="2000" dirty="0" err="1"/>
              <a:t>maupun</a:t>
            </a:r>
            <a:r>
              <a:rPr lang="en-ID" sz="2000" dirty="0"/>
              <a:t> </a:t>
            </a:r>
            <a:r>
              <a:rPr lang="en-ID" sz="2000" dirty="0" err="1"/>
              <a:t>pelaksanaan</a:t>
            </a:r>
            <a:r>
              <a:rPr lang="en-ID" sz="2000" dirty="0"/>
              <a:t> program </a:t>
            </a:r>
            <a:r>
              <a:rPr lang="en-ID" sz="2000" dirty="0" err="1"/>
              <a:t>kerja</a:t>
            </a:r>
            <a:r>
              <a:rPr lang="en-ID" sz="2000" dirty="0"/>
              <a:t>.</a:t>
            </a:r>
          </a:p>
          <a:p>
            <a:pPr>
              <a:lnSpc>
                <a:spcPct val="100000"/>
              </a:lnSpc>
            </a:pPr>
            <a:r>
              <a:rPr lang="en-ID" sz="2000" dirty="0" err="1"/>
              <a:t>Hubungan</a:t>
            </a:r>
            <a:r>
              <a:rPr lang="en-ID" sz="2000" dirty="0"/>
              <a:t> </a:t>
            </a:r>
            <a:r>
              <a:rPr lang="en-ID" sz="2000" dirty="0" err="1"/>
              <a:t>dengan</a:t>
            </a:r>
            <a:r>
              <a:rPr lang="en-ID" sz="2000" dirty="0"/>
              <a:t> </a:t>
            </a:r>
            <a:r>
              <a:rPr lang="en-ID" sz="2000" dirty="0" err="1"/>
              <a:t>masyarakatnya</a:t>
            </a:r>
            <a:endParaRPr lang="en-ID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AEC3B2-8510-9532-B304-78CE576131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3637" y="-14104"/>
            <a:ext cx="12254754" cy="7680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40F0A1-E351-4DB8-8E30-2E6385EDBC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9757" y="172722"/>
            <a:ext cx="67767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PERAN DAN PENGURUS KELOMPOK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FAA9C1C-40BF-B994-D788-7995B8987450}"/>
              </a:ext>
            </a:extLst>
          </p:cNvPr>
          <p:cNvSpPr txBox="1">
            <a:spLocks/>
          </p:cNvSpPr>
          <p:nvPr/>
        </p:nvSpPr>
        <p:spPr>
          <a:xfrm>
            <a:off x="185058" y="1003661"/>
            <a:ext cx="6576442" cy="17269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2000" b="1" dirty="0" err="1"/>
              <a:t>Pokdakan</a:t>
            </a:r>
            <a:r>
              <a:rPr lang="en-US" sz="2000" b="1" dirty="0"/>
              <a:t> </a:t>
            </a:r>
            <a:r>
              <a:rPr lang="en-US" sz="2000" b="1" dirty="0" err="1"/>
              <a:t>Sasaran</a:t>
            </a:r>
            <a:r>
              <a:rPr lang="en-US" sz="2000" b="1" dirty="0"/>
              <a:t>:</a:t>
            </a:r>
          </a:p>
          <a:p>
            <a:pPr>
              <a:lnSpc>
                <a:spcPct val="100000"/>
              </a:lnSpc>
            </a:pPr>
            <a:r>
              <a:rPr lang="id-ID" sz="2000" dirty="0"/>
              <a:t>Pembenihan Skala Rumah Tangga/Kecil</a:t>
            </a:r>
            <a:r>
              <a:rPr lang="en-US" sz="2000" dirty="0"/>
              <a:t> yang </a:t>
            </a:r>
            <a:r>
              <a:rPr lang="en-US" sz="2000" dirty="0" err="1"/>
              <a:t>memenuhi</a:t>
            </a:r>
            <a:r>
              <a:rPr lang="en-US" sz="2000" dirty="0"/>
              <a:t> </a:t>
            </a:r>
            <a:r>
              <a:rPr lang="en-US" sz="2000" dirty="0" err="1"/>
              <a:t>persyaratan</a:t>
            </a:r>
            <a:r>
              <a:rPr lang="en-US" sz="2000" dirty="0"/>
              <a:t>.</a:t>
            </a:r>
          </a:p>
          <a:p>
            <a:pPr>
              <a:lnSpc>
                <a:spcPct val="100000"/>
              </a:lnSpc>
            </a:pPr>
            <a:r>
              <a:rPr lang="id-ID" sz="2000" dirty="0"/>
              <a:t>Kelompok Pembudidaya Tambak</a:t>
            </a:r>
            <a:r>
              <a:rPr lang="en-US" sz="2000" dirty="0"/>
              <a:t> </a:t>
            </a:r>
            <a:r>
              <a:rPr lang="en-US" sz="2000" dirty="0" err="1"/>
              <a:t>Udang</a:t>
            </a:r>
            <a:endParaRPr lang="en-US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26A6EB-2943-8480-43E8-256D77DB85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1500" y="1829562"/>
            <a:ext cx="5430501" cy="319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6603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B103C-7FEF-2161-1885-E5959C477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6C1B5DEB-135D-DE81-A772-CEDC52502E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911" y="3133314"/>
            <a:ext cx="5597206" cy="37246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A4BC6C-3FE7-6D14-AC7E-5A52B892D9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3637" y="-14104"/>
            <a:ext cx="12254754" cy="7680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135928E-7561-DDAD-5B3F-3D5944B13C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9757" y="-11944"/>
            <a:ext cx="677672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MEMILIKI DANA BERSAMA YG BERKEMBANG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FE544F4-3C90-96C0-2E17-724C66E52E67}"/>
              </a:ext>
            </a:extLst>
          </p:cNvPr>
          <p:cNvSpPr txBox="1">
            <a:spLocks/>
          </p:cNvSpPr>
          <p:nvPr/>
        </p:nvSpPr>
        <p:spPr>
          <a:xfrm>
            <a:off x="740232" y="1384660"/>
            <a:ext cx="11440885" cy="5473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AutoNum type="arabicPeriod"/>
            </a:pPr>
            <a:r>
              <a:rPr lang="en-US" sz="2400" b="1" dirty="0" err="1"/>
              <a:t>Anggota</a:t>
            </a:r>
            <a:r>
              <a:rPr lang="en-US" sz="2400" b="1" dirty="0"/>
              <a:t> </a:t>
            </a:r>
            <a:r>
              <a:rPr lang="en-US" sz="2400" b="1" dirty="0" err="1"/>
              <a:t>aktif</a:t>
            </a:r>
            <a:r>
              <a:rPr lang="en-US" sz="2400" b="1" dirty="0"/>
              <a:t> </a:t>
            </a:r>
            <a:r>
              <a:rPr lang="en-US" sz="2400" b="1" dirty="0" err="1"/>
              <a:t>menabung</a:t>
            </a:r>
            <a:endParaRPr lang="en-US" sz="2400" b="1" dirty="0"/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AutoNum type="arabicPeriod"/>
            </a:pPr>
            <a:r>
              <a:rPr lang="en-US" sz="2400" b="1" dirty="0" err="1"/>
              <a:t>Mempunyai</a:t>
            </a:r>
            <a:r>
              <a:rPr lang="en-US" sz="2400" b="1" dirty="0"/>
              <a:t> </a:t>
            </a:r>
            <a:r>
              <a:rPr lang="en-US" sz="2400" b="1" dirty="0" err="1"/>
              <a:t>kegiatan</a:t>
            </a:r>
            <a:r>
              <a:rPr lang="en-US" sz="2400" b="1" dirty="0"/>
              <a:t> </a:t>
            </a:r>
            <a:r>
              <a:rPr lang="en-US" sz="2400" b="1" dirty="0" err="1"/>
              <a:t>simpan</a:t>
            </a:r>
            <a:r>
              <a:rPr lang="en-US" sz="2400" b="1" dirty="0"/>
              <a:t> </a:t>
            </a:r>
            <a:r>
              <a:rPr lang="en-US" sz="2400" b="1" dirty="0" err="1"/>
              <a:t>pinjam</a:t>
            </a:r>
            <a:endParaRPr lang="en-US" sz="2400" b="1" dirty="0"/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AutoNum type="arabicPeriod"/>
            </a:pPr>
            <a:r>
              <a:rPr lang="en-US" sz="2400" b="1" dirty="0" err="1"/>
              <a:t>Mempunyai</a:t>
            </a:r>
            <a:r>
              <a:rPr lang="en-US" sz="2400" b="1" dirty="0"/>
              <a:t> </a:t>
            </a:r>
            <a:r>
              <a:rPr lang="en-US" sz="2400" b="1" dirty="0" err="1"/>
              <a:t>catatan</a:t>
            </a:r>
            <a:r>
              <a:rPr lang="en-US" sz="2400" b="1" dirty="0"/>
              <a:t> Tabungan dan </a:t>
            </a:r>
            <a:r>
              <a:rPr lang="en-US" sz="2400" b="1" dirty="0" err="1"/>
              <a:t>simpan</a:t>
            </a:r>
            <a:r>
              <a:rPr lang="en-US" sz="2400" b="1" dirty="0"/>
              <a:t> </a:t>
            </a:r>
            <a:r>
              <a:rPr lang="en-US" sz="2400" b="1" dirty="0" err="1"/>
              <a:t>pinjam</a:t>
            </a:r>
            <a:endParaRPr lang="en-US" sz="2400" b="1" dirty="0"/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AutoNum type="arabicPeriod"/>
            </a:pPr>
            <a:r>
              <a:rPr lang="en-US" sz="2400" b="1" dirty="0" err="1"/>
              <a:t>Mempunyai</a:t>
            </a:r>
            <a:r>
              <a:rPr lang="en-US" sz="2400" b="1" dirty="0"/>
              <a:t> control </a:t>
            </a:r>
            <a:r>
              <a:rPr lang="en-US" sz="2400" b="1" dirty="0" err="1"/>
              <a:t>terhadap</a:t>
            </a:r>
            <a:r>
              <a:rPr lang="en-US" sz="2400" b="1" dirty="0"/>
              <a:t> dana </a:t>
            </a:r>
            <a:r>
              <a:rPr lang="en-US" sz="2400" b="1" dirty="0" err="1"/>
              <a:t>bersama</a:t>
            </a:r>
            <a:endParaRPr lang="en-US" sz="2400" b="1" dirty="0"/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AutoNum type="arabicPeriod"/>
            </a:pPr>
            <a:r>
              <a:rPr lang="en-US" sz="2400" b="1" dirty="0" err="1"/>
              <a:t>Aktif</a:t>
            </a:r>
            <a:r>
              <a:rPr lang="en-US" sz="2400" b="1" dirty="0"/>
              <a:t> </a:t>
            </a:r>
            <a:r>
              <a:rPr lang="en-US" sz="2400" b="1" dirty="0" err="1"/>
              <a:t>mengembangkan</a:t>
            </a:r>
            <a:r>
              <a:rPr lang="en-US" sz="2400" b="1" dirty="0"/>
              <a:t> dana </a:t>
            </a:r>
            <a:r>
              <a:rPr lang="en-US" sz="2400" b="1" dirty="0" err="1"/>
              <a:t>bersaama</a:t>
            </a:r>
            <a:endParaRPr lang="en-US" sz="2400" b="1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 err="1"/>
              <a:t>Contoh</a:t>
            </a:r>
            <a:r>
              <a:rPr lang="en-US" sz="2400" b="1" dirty="0"/>
              <a:t> :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400" b="1" dirty="0"/>
              <a:t>Iuran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400" b="1" dirty="0" err="1"/>
              <a:t>Simpan</a:t>
            </a:r>
            <a:r>
              <a:rPr lang="en-US" sz="2400" b="1" dirty="0"/>
              <a:t> </a:t>
            </a:r>
            <a:r>
              <a:rPr lang="en-US" sz="2400" b="1" dirty="0" err="1"/>
              <a:t>Runtin</a:t>
            </a:r>
            <a:r>
              <a:rPr lang="en-US" sz="2400" b="1" dirty="0"/>
              <a:t> Harian/</a:t>
            </a:r>
            <a:r>
              <a:rPr lang="en-US" sz="2400" b="1" dirty="0" err="1"/>
              <a:t>Mingguan</a:t>
            </a:r>
            <a:r>
              <a:rPr lang="en-US" sz="2400" b="1" dirty="0"/>
              <a:t>/</a:t>
            </a:r>
            <a:r>
              <a:rPr lang="en-US" sz="2400" b="1" dirty="0" err="1"/>
              <a:t>Bulanan</a:t>
            </a:r>
            <a:endParaRPr lang="en-US" sz="2400" b="1" dirty="0"/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400" b="1" dirty="0" err="1"/>
              <a:t>Simpanan</a:t>
            </a:r>
            <a:r>
              <a:rPr lang="en-US" sz="2400" b="1" dirty="0"/>
              <a:t> Hasil Panen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400" b="1" dirty="0" err="1"/>
              <a:t>Dll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9624259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D2100-4351-A447-3582-AD7E443D2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9BE03D-D77F-8F3E-07AB-7D924F31C0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3637" y="-14104"/>
            <a:ext cx="12254754" cy="7680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D657D0E-AF35-AB9D-0EE2-DE7788BC2F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9757" y="172722"/>
            <a:ext cx="67767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MEMILIKI PEMBUKUAN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51DB533-2500-D560-060A-2B7E728435C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5621"/>
          <a:stretch/>
        </p:blipFill>
        <p:spPr>
          <a:xfrm>
            <a:off x="1453243" y="1481450"/>
            <a:ext cx="9285514" cy="4888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0159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Line 4">
            <a:extLst>
              <a:ext uri="{FF2B5EF4-FFF2-40B4-BE49-F238E27FC236}">
                <a16:creationId xmlns:a16="http://schemas.microsoft.com/office/drawing/2014/main" id="{A1A984E6-96BA-BBAC-EEF8-8DD64E02026E}"/>
              </a:ext>
            </a:extLst>
          </p:cNvPr>
          <p:cNvSpPr>
            <a:spLocks noChangeShapeType="1"/>
          </p:cNvSpPr>
          <p:nvPr/>
        </p:nvSpPr>
        <p:spPr bwMode="auto">
          <a:xfrm>
            <a:off x="2495550" y="787400"/>
            <a:ext cx="6986588" cy="1588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20485" name="Line 5">
            <a:extLst>
              <a:ext uri="{FF2B5EF4-FFF2-40B4-BE49-F238E27FC236}">
                <a16:creationId xmlns:a16="http://schemas.microsoft.com/office/drawing/2014/main" id="{FF945551-0DD8-0B92-473D-8DFD57BDD676}"/>
              </a:ext>
            </a:extLst>
          </p:cNvPr>
          <p:cNvSpPr>
            <a:spLocks noChangeShapeType="1"/>
          </p:cNvSpPr>
          <p:nvPr/>
        </p:nvSpPr>
        <p:spPr bwMode="auto">
          <a:xfrm>
            <a:off x="2495550" y="736600"/>
            <a:ext cx="6986588" cy="1588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20487" name="Text Box 7">
            <a:extLst>
              <a:ext uri="{FF2B5EF4-FFF2-40B4-BE49-F238E27FC236}">
                <a16:creationId xmlns:a16="http://schemas.microsoft.com/office/drawing/2014/main" id="{93EE4F85-DD36-AE39-7A66-B9CA1D2F69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850" y="1081089"/>
            <a:ext cx="230663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ja-JP" sz="1600" b="1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ANGGARAN DASAR</a:t>
            </a:r>
          </a:p>
          <a:p>
            <a:pPr algn="ctr"/>
            <a:r>
              <a:rPr lang="en-US" altLang="ja-JP" sz="1600" b="1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 (AD)</a:t>
            </a:r>
          </a:p>
        </p:txBody>
      </p:sp>
      <p:sp>
        <p:nvSpPr>
          <p:cNvPr id="20489" name="Text Box 9">
            <a:extLst>
              <a:ext uri="{FF2B5EF4-FFF2-40B4-BE49-F238E27FC236}">
                <a16:creationId xmlns:a16="http://schemas.microsoft.com/office/drawing/2014/main" id="{83D817CC-C61E-1672-B6DD-802A005A78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3625" y="981076"/>
            <a:ext cx="5500688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GB" altLang="ja-JP" b="1">
                <a:latin typeface="Arial" panose="020B0604020202020204" pitchFamily="34" charset="0"/>
                <a:ea typeface="MS PGothic" panose="020B0600070205080204" pitchFamily="34" charset="-128"/>
              </a:rPr>
              <a:t>Sebuah aturan dasar dari  organisasi yang disusun oleh pemilik organisasi dalam menentukan arah dan kebijakan agar tujuan yang diharapkan dapat tercapai. </a:t>
            </a:r>
            <a:endParaRPr lang="en-US" altLang="ja-JP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20490" name="Text Box 10">
            <a:extLst>
              <a:ext uri="{FF2B5EF4-FFF2-40B4-BE49-F238E27FC236}">
                <a16:creationId xmlns:a16="http://schemas.microsoft.com/office/drawing/2014/main" id="{C2EF07B6-6153-7052-2AE1-E41AE01277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9439" y="5157788"/>
            <a:ext cx="2306637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ja-JP" sz="1600" b="1">
                <a:latin typeface="Arial" panose="020B0604020202020204" pitchFamily="34" charset="0"/>
                <a:ea typeface="MS PGothic" panose="020B0600070205080204" pitchFamily="34" charset="-128"/>
              </a:rPr>
              <a:t>ANGGARAN RUMAH TANGGA </a:t>
            </a:r>
          </a:p>
          <a:p>
            <a:pPr algn="ctr"/>
            <a:r>
              <a:rPr lang="en-US" altLang="ja-JP" sz="1600" b="1">
                <a:latin typeface="Arial" panose="020B0604020202020204" pitchFamily="34" charset="0"/>
                <a:ea typeface="MS PGothic" panose="020B0600070205080204" pitchFamily="34" charset="-128"/>
              </a:rPr>
              <a:t>(ART)</a:t>
            </a:r>
          </a:p>
        </p:txBody>
      </p:sp>
      <p:sp>
        <p:nvSpPr>
          <p:cNvPr id="20495" name="AutoShape 15">
            <a:extLst>
              <a:ext uri="{FF2B5EF4-FFF2-40B4-BE49-F238E27FC236}">
                <a16:creationId xmlns:a16="http://schemas.microsoft.com/office/drawing/2014/main" id="{CF82740B-9EFB-D61C-F22D-D17AAE96EB0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523038" y="1891987"/>
            <a:ext cx="288925" cy="72072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D"/>
          </a:p>
        </p:txBody>
      </p:sp>
      <p:sp>
        <p:nvSpPr>
          <p:cNvPr id="20498" name="AutoShape 18">
            <a:extLst>
              <a:ext uri="{FF2B5EF4-FFF2-40B4-BE49-F238E27FC236}">
                <a16:creationId xmlns:a16="http://schemas.microsoft.com/office/drawing/2014/main" id="{1DED93AA-3538-2D96-9590-4C6D7EDD8D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7363" y="1128713"/>
            <a:ext cx="360362" cy="5334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D"/>
          </a:p>
        </p:txBody>
      </p:sp>
      <p:sp>
        <p:nvSpPr>
          <p:cNvPr id="20500" name="AutoShape 20">
            <a:extLst>
              <a:ext uri="{FF2B5EF4-FFF2-40B4-BE49-F238E27FC236}">
                <a16:creationId xmlns:a16="http://schemas.microsoft.com/office/drawing/2014/main" id="{57A767AA-E64B-25B5-05F4-DFE8E9003B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8438" y="5465763"/>
            <a:ext cx="360362" cy="5334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D"/>
          </a:p>
        </p:txBody>
      </p:sp>
      <p:sp>
        <p:nvSpPr>
          <p:cNvPr id="20501" name="AutoShape 21">
            <a:extLst>
              <a:ext uri="{FF2B5EF4-FFF2-40B4-BE49-F238E27FC236}">
                <a16:creationId xmlns:a16="http://schemas.microsoft.com/office/drawing/2014/main" id="{B2E1473E-C411-099D-E867-700114675E8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785145" y="3059907"/>
            <a:ext cx="2376487" cy="9525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D"/>
          </a:p>
        </p:txBody>
      </p:sp>
      <p:grpSp>
        <p:nvGrpSpPr>
          <p:cNvPr id="20507" name="Group 27">
            <a:extLst>
              <a:ext uri="{FF2B5EF4-FFF2-40B4-BE49-F238E27FC236}">
                <a16:creationId xmlns:a16="http://schemas.microsoft.com/office/drawing/2014/main" id="{0B9FE071-FEE0-FA63-9730-FEC8D6507D96}"/>
              </a:ext>
            </a:extLst>
          </p:cNvPr>
          <p:cNvGrpSpPr>
            <a:grpSpLocks/>
          </p:cNvGrpSpPr>
          <p:nvPr/>
        </p:nvGrpSpPr>
        <p:grpSpPr bwMode="auto">
          <a:xfrm>
            <a:off x="4578350" y="2603501"/>
            <a:ext cx="5365750" cy="2047875"/>
            <a:chOff x="1927" y="1550"/>
            <a:chExt cx="3380" cy="1290"/>
          </a:xfrm>
        </p:grpSpPr>
        <p:sp>
          <p:nvSpPr>
            <p:cNvPr id="20503" name="Text Box 23">
              <a:extLst>
                <a:ext uri="{FF2B5EF4-FFF2-40B4-BE49-F238E27FC236}">
                  <a16:creationId xmlns:a16="http://schemas.microsoft.com/office/drawing/2014/main" id="{CF8E40A7-7914-8471-1EBA-1279719069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7" y="1550"/>
              <a:ext cx="1679" cy="1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9144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3716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8288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en-GB" altLang="en-US" sz="1600" b="1" dirty="0">
                <a:latin typeface="Arial Narrow" panose="020B0606020202030204" pitchFamily="34" charset="0"/>
              </a:endParaRPr>
            </a:p>
            <a:p>
              <a:pPr>
                <a:buFontTx/>
                <a:buAutoNum type="arabicPeriod"/>
              </a:pPr>
              <a:r>
                <a:rPr lang="en-GB" altLang="en-US" sz="1600" b="1" dirty="0">
                  <a:latin typeface="Arial Narrow" panose="020B0606020202030204" pitchFamily="34" charset="0"/>
                </a:rPr>
                <a:t>Nama, </a:t>
              </a:r>
              <a:r>
                <a:rPr lang="en-GB" altLang="en-US" sz="1600" b="1" dirty="0" err="1">
                  <a:latin typeface="Arial Narrow" panose="020B0606020202030204" pitchFamily="34" charset="0"/>
                </a:rPr>
                <a:t>Tempat</a:t>
              </a:r>
              <a:r>
                <a:rPr lang="en-GB" altLang="en-US" sz="1600" b="1" dirty="0">
                  <a:latin typeface="Arial Narrow" panose="020B0606020202030204" pitchFamily="34" charset="0"/>
                </a:rPr>
                <a:t>   </a:t>
              </a:r>
              <a:r>
                <a:rPr lang="en-GB" altLang="en-US" sz="1600" b="1" dirty="0" err="1">
                  <a:latin typeface="Arial Narrow" panose="020B0606020202030204" pitchFamily="34" charset="0"/>
                </a:rPr>
                <a:t>Kedudukan</a:t>
              </a:r>
              <a:r>
                <a:rPr lang="en-GB" altLang="en-US" sz="1600" b="1" dirty="0">
                  <a:latin typeface="Arial Narrow" panose="020B0606020202030204" pitchFamily="34" charset="0"/>
                </a:rPr>
                <a:t> dan    </a:t>
              </a:r>
              <a:r>
                <a:rPr lang="en-GB" altLang="en-US" sz="1600" b="1" dirty="0" err="1">
                  <a:latin typeface="Arial Narrow" panose="020B0606020202030204" pitchFamily="34" charset="0"/>
                </a:rPr>
                <a:t>Lingkup</a:t>
              </a:r>
              <a:r>
                <a:rPr lang="en-GB" altLang="en-US" sz="1600" b="1" dirty="0">
                  <a:latin typeface="Arial Narrow" panose="020B0606020202030204" pitchFamily="34" charset="0"/>
                </a:rPr>
                <a:t> </a:t>
              </a:r>
              <a:r>
                <a:rPr lang="en-GB" altLang="en-US" sz="1600" b="1" dirty="0" err="1">
                  <a:latin typeface="Arial Narrow" panose="020B0606020202030204" pitchFamily="34" charset="0"/>
                </a:rPr>
                <a:t>Kerja</a:t>
              </a:r>
              <a:r>
                <a:rPr lang="en-GB" altLang="en-US" sz="1600" dirty="0">
                  <a:latin typeface="Arial Narrow" panose="020B0606020202030204" pitchFamily="34" charset="0"/>
                </a:rPr>
                <a:t> </a:t>
              </a:r>
            </a:p>
            <a:p>
              <a:pPr marL="361950" indent="-361950">
                <a:buFontTx/>
                <a:buAutoNum type="arabicPeriod"/>
              </a:pPr>
              <a:r>
                <a:rPr lang="en-GB" altLang="en-US" sz="1600" b="1" dirty="0">
                  <a:latin typeface="Arial Narrow" panose="020B0606020202030204" pitchFamily="34" charset="0"/>
                </a:rPr>
                <a:t>  Azas, Tujuan dan Sifat </a:t>
              </a:r>
            </a:p>
            <a:p>
              <a:pPr marL="361950" indent="-361950">
                <a:buFontTx/>
                <a:buAutoNum type="arabicPeriod"/>
              </a:pPr>
              <a:r>
                <a:rPr lang="en-GB" altLang="en-US" sz="1600" b="1" dirty="0">
                  <a:latin typeface="Arial Narrow" panose="020B0606020202030204" pitchFamily="34" charset="0"/>
                </a:rPr>
                <a:t>  </a:t>
              </a:r>
              <a:r>
                <a:rPr lang="en-GB" altLang="en-US" sz="1600" b="1" dirty="0" err="1">
                  <a:latin typeface="Arial Narrow" panose="020B0606020202030204" pitchFamily="34" charset="0"/>
                </a:rPr>
                <a:t>Kegiatan</a:t>
              </a:r>
              <a:r>
                <a:rPr lang="en-GB" altLang="en-US" sz="1600" b="1" dirty="0">
                  <a:latin typeface="Arial Narrow" panose="020B0606020202030204" pitchFamily="34" charset="0"/>
                </a:rPr>
                <a:t> Usaha </a:t>
              </a:r>
            </a:p>
            <a:p>
              <a:pPr marL="361950" indent="-361950">
                <a:buFontTx/>
                <a:buAutoNum type="arabicPeriod"/>
              </a:pPr>
              <a:r>
                <a:rPr lang="en-GB" altLang="en-US" sz="1600" b="1" dirty="0">
                  <a:latin typeface="Arial Narrow" panose="020B0606020202030204" pitchFamily="34" charset="0"/>
                </a:rPr>
                <a:t>  </a:t>
              </a:r>
              <a:r>
                <a:rPr lang="en-GB" altLang="en-US" sz="1600" b="1" dirty="0" err="1">
                  <a:latin typeface="Arial Narrow" panose="020B0606020202030204" pitchFamily="34" charset="0"/>
                </a:rPr>
                <a:t>Sumber</a:t>
              </a:r>
              <a:r>
                <a:rPr lang="en-GB" altLang="en-US" sz="1600" b="1" dirty="0">
                  <a:latin typeface="Arial Narrow" panose="020B0606020202030204" pitchFamily="34" charset="0"/>
                </a:rPr>
                <a:t> Dana</a:t>
              </a:r>
            </a:p>
            <a:p>
              <a:pPr marL="361950" indent="-361950">
                <a:buFontTx/>
                <a:buAutoNum type="arabicPeriod"/>
              </a:pPr>
              <a:r>
                <a:rPr lang="en-GB" altLang="en-US" sz="1600" b="1" dirty="0">
                  <a:latin typeface="Arial Narrow" panose="020B0606020202030204" pitchFamily="34" charset="0"/>
                </a:rPr>
                <a:t>  </a:t>
              </a:r>
              <a:r>
                <a:rPr lang="en-GB" altLang="en-US" sz="1600" b="1" dirty="0" err="1">
                  <a:latin typeface="Arial Narrow" panose="020B0606020202030204" pitchFamily="34" charset="0"/>
                </a:rPr>
                <a:t>Keuntungan</a:t>
              </a:r>
              <a:endParaRPr lang="en-US" altLang="en-US" sz="1600" b="1" dirty="0">
                <a:latin typeface="Arial Narrow" panose="020B0606020202030204" pitchFamily="34" charset="0"/>
              </a:endParaRPr>
            </a:p>
          </p:txBody>
        </p:sp>
        <p:sp>
          <p:nvSpPr>
            <p:cNvPr id="20504" name="Text Box 24">
              <a:extLst>
                <a:ext uri="{FF2B5EF4-FFF2-40B4-BE49-F238E27FC236}">
                  <a16:creationId xmlns:a16="http://schemas.microsoft.com/office/drawing/2014/main" id="{B673D011-E815-E928-2ADB-0A7BB4EE3E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70" y="1725"/>
              <a:ext cx="1837" cy="9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9144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3716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8288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GB" altLang="en-US" sz="1600" b="1">
                  <a:latin typeface="Arial Narrow" panose="020B0606020202030204" pitchFamily="34" charset="0"/>
                </a:rPr>
                <a:t>6.  Keanggotaan</a:t>
              </a:r>
            </a:p>
            <a:p>
              <a:r>
                <a:rPr lang="en-GB" altLang="en-US" sz="1600" b="1">
                  <a:latin typeface="Arial Narrow" panose="020B0606020202030204" pitchFamily="34" charset="0"/>
                </a:rPr>
                <a:t>7.  Hak dan Kewajiban Anggota</a:t>
              </a:r>
            </a:p>
            <a:p>
              <a:r>
                <a:rPr lang="en-GB" altLang="en-US" sz="1600" b="1">
                  <a:latin typeface="Arial Narrow" panose="020B0606020202030204" pitchFamily="34" charset="0"/>
                </a:rPr>
                <a:t>8.  Kepengurusan</a:t>
              </a:r>
            </a:p>
            <a:p>
              <a:r>
                <a:rPr lang="en-GB" altLang="en-US" sz="1600" b="1">
                  <a:latin typeface="Arial Narrow" panose="020B0606020202030204" pitchFamily="34" charset="0"/>
                </a:rPr>
                <a:t>9.  Rapat Anggota</a:t>
              </a:r>
            </a:p>
            <a:p>
              <a:r>
                <a:rPr lang="en-GB" altLang="en-US" sz="1600" b="1">
                  <a:latin typeface="Arial Narrow" panose="020B0606020202030204" pitchFamily="34" charset="0"/>
                </a:rPr>
                <a:t>10.Perubahan Anggaran Dasar</a:t>
              </a:r>
            </a:p>
            <a:p>
              <a:r>
                <a:rPr lang="en-GB" altLang="en-US" sz="1600" b="1">
                  <a:latin typeface="Arial Narrow" panose="020B0606020202030204" pitchFamily="34" charset="0"/>
                </a:rPr>
                <a:t>11.Penutup.</a:t>
              </a:r>
              <a:endParaRPr lang="en-US" altLang="en-US" sz="1600" b="1">
                <a:latin typeface="Arial Narrow" panose="020B0606020202030204" pitchFamily="34" charset="0"/>
              </a:endParaRPr>
            </a:p>
          </p:txBody>
        </p:sp>
      </p:grpSp>
      <p:sp>
        <p:nvSpPr>
          <p:cNvPr id="20505" name="Text Box 25">
            <a:extLst>
              <a:ext uri="{FF2B5EF4-FFF2-40B4-BE49-F238E27FC236}">
                <a16:creationId xmlns:a16="http://schemas.microsoft.com/office/drawing/2014/main" id="{5091D976-9038-991D-0E0F-B269113B3E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9889" y="2492376"/>
            <a:ext cx="23066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ja-JP" b="1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Unsur-Unsur AD</a:t>
            </a:r>
          </a:p>
        </p:txBody>
      </p:sp>
      <p:sp>
        <p:nvSpPr>
          <p:cNvPr id="20508" name="Text Box 28">
            <a:extLst>
              <a:ext uri="{FF2B5EF4-FFF2-40B4-BE49-F238E27FC236}">
                <a16:creationId xmlns:a16="http://schemas.microsoft.com/office/drawing/2014/main" id="{582FC4E2-9439-A10A-2655-4E673B4230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6289" y="4991101"/>
            <a:ext cx="3024187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AutoNum type="arabicPeriod"/>
            </a:pPr>
            <a:r>
              <a:rPr lang="en-GB" altLang="en-US" sz="1600" b="1">
                <a:latin typeface="Arial Narrow" panose="020B0606020202030204" pitchFamily="34" charset="0"/>
              </a:rPr>
              <a:t>Keanggotaan</a:t>
            </a:r>
          </a:p>
          <a:p>
            <a:pPr>
              <a:buFontTx/>
              <a:buAutoNum type="arabicPeriod"/>
            </a:pPr>
            <a:r>
              <a:rPr lang="en-GB" altLang="en-US" sz="1600" b="1">
                <a:latin typeface="Arial Narrow" panose="020B0606020202030204" pitchFamily="34" charset="0"/>
              </a:rPr>
              <a:t>Hak dan Kewajiban Anggota</a:t>
            </a:r>
          </a:p>
          <a:p>
            <a:pPr>
              <a:buFontTx/>
              <a:buAutoNum type="arabicPeriod"/>
            </a:pPr>
            <a:r>
              <a:rPr lang="en-GB" altLang="en-US" sz="1600" b="1">
                <a:latin typeface="Arial Narrow" panose="020B0606020202030204" pitchFamily="34" charset="0"/>
              </a:rPr>
              <a:t>Kepengurusan</a:t>
            </a:r>
          </a:p>
          <a:p>
            <a:pPr>
              <a:buFontTx/>
              <a:buAutoNum type="arabicPeriod"/>
            </a:pPr>
            <a:r>
              <a:rPr lang="en-GB" altLang="en-US" sz="1600" b="1">
                <a:latin typeface="Arial Narrow" panose="020B0606020202030204" pitchFamily="34" charset="0"/>
              </a:rPr>
              <a:t>Pemilihan Pengurus</a:t>
            </a:r>
          </a:p>
          <a:p>
            <a:pPr>
              <a:buFontTx/>
              <a:buAutoNum type="arabicPeriod"/>
            </a:pPr>
            <a:r>
              <a:rPr lang="en-GB" altLang="en-US" sz="1600" b="1">
                <a:latin typeface="Arial Narrow" panose="020B0606020202030204" pitchFamily="34" charset="0"/>
              </a:rPr>
              <a:t>Jabatan Dalam Kepengurusan</a:t>
            </a:r>
          </a:p>
          <a:p>
            <a:pPr>
              <a:buFontTx/>
              <a:buAutoNum type="arabicPeriod"/>
            </a:pPr>
            <a:r>
              <a:rPr lang="en-GB" altLang="en-US" sz="1600" b="1">
                <a:latin typeface="Arial Narrow" panose="020B0606020202030204" pitchFamily="34" charset="0"/>
              </a:rPr>
              <a:t>Pengelola</a:t>
            </a:r>
          </a:p>
          <a:p>
            <a:pPr>
              <a:buFontTx/>
              <a:buAutoNum type="arabicPeriod"/>
            </a:pPr>
            <a:r>
              <a:rPr lang="en-GB" altLang="en-US" sz="1600" b="1">
                <a:latin typeface="Arial Narrow" panose="020B0606020202030204" pitchFamily="34" charset="0"/>
              </a:rPr>
              <a:t>Kegiatan Usaha</a:t>
            </a:r>
          </a:p>
          <a:p>
            <a:pPr>
              <a:buFontTx/>
              <a:buAutoNum type="arabicPeriod"/>
            </a:pPr>
            <a:endParaRPr lang="en-GB" altLang="en-US" sz="1600" b="1">
              <a:latin typeface="Arial Narrow" panose="020B0606020202030204" pitchFamily="34" charset="0"/>
            </a:endParaRPr>
          </a:p>
        </p:txBody>
      </p:sp>
      <p:sp>
        <p:nvSpPr>
          <p:cNvPr id="20509" name="Text Box 29">
            <a:extLst>
              <a:ext uri="{FF2B5EF4-FFF2-40B4-BE49-F238E27FC236}">
                <a16:creationId xmlns:a16="http://schemas.microsoft.com/office/drawing/2014/main" id="{CBF32E5A-975D-15C4-DB1F-4E95F4F3F2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5388" y="5013326"/>
            <a:ext cx="3052762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AutoNum type="arabicPeriod" startAt="8"/>
            </a:pPr>
            <a:r>
              <a:rPr lang="en-GB" altLang="en-US" sz="1600" b="1" dirty="0">
                <a:latin typeface="Arial Narrow" panose="020B0606020202030204" pitchFamily="34" charset="0"/>
              </a:rPr>
              <a:t>Modal dan </a:t>
            </a:r>
            <a:r>
              <a:rPr lang="en-GB" altLang="en-US" sz="1600" b="1" dirty="0" err="1">
                <a:latin typeface="Arial Narrow" panose="020B0606020202030204" pitchFamily="34" charset="0"/>
              </a:rPr>
              <a:t>Simpanan</a:t>
            </a:r>
            <a:r>
              <a:rPr lang="en-GB" altLang="en-US" sz="1600" b="1" dirty="0">
                <a:latin typeface="Arial Narrow" panose="020B0606020202030204" pitchFamily="34" charset="0"/>
              </a:rPr>
              <a:t> </a:t>
            </a:r>
            <a:r>
              <a:rPr lang="en-GB" altLang="en-US" sz="1600" b="1" dirty="0" err="1">
                <a:latin typeface="Arial Narrow" panose="020B0606020202030204" pitchFamily="34" charset="0"/>
              </a:rPr>
              <a:t>Anggota</a:t>
            </a:r>
            <a:endParaRPr lang="en-GB" altLang="en-US" sz="1600" b="1" dirty="0">
              <a:latin typeface="Arial Narrow" panose="020B0606020202030204" pitchFamily="34" charset="0"/>
            </a:endParaRPr>
          </a:p>
          <a:p>
            <a:pPr>
              <a:buFontTx/>
              <a:buAutoNum type="arabicPeriod" startAt="8"/>
            </a:pPr>
            <a:r>
              <a:rPr lang="en-GB" altLang="en-US" sz="1600" b="1" dirty="0">
                <a:latin typeface="Arial Narrow" panose="020B0606020202030204" pitchFamily="34" charset="0"/>
              </a:rPr>
              <a:t> </a:t>
            </a:r>
            <a:r>
              <a:rPr lang="en-GB" altLang="en-US" sz="1600" b="1" dirty="0" err="1">
                <a:latin typeface="Arial Narrow" panose="020B0606020202030204" pitchFamily="34" charset="0"/>
              </a:rPr>
              <a:t>Pembiayaan</a:t>
            </a:r>
            <a:endParaRPr lang="en-GB" altLang="en-US" sz="1600" b="1" dirty="0">
              <a:latin typeface="Arial Narrow" panose="020B0606020202030204" pitchFamily="34" charset="0"/>
            </a:endParaRPr>
          </a:p>
          <a:p>
            <a:pPr>
              <a:buFontTx/>
              <a:buAutoNum type="arabicPeriod" startAt="8"/>
            </a:pPr>
            <a:r>
              <a:rPr lang="en-GB" altLang="en-US" sz="1600" b="1" dirty="0">
                <a:latin typeface="Arial Narrow" panose="020B0606020202030204" pitchFamily="34" charset="0"/>
              </a:rPr>
              <a:t> </a:t>
            </a:r>
            <a:r>
              <a:rPr lang="en-GB" altLang="en-US" sz="1600" b="1" dirty="0" err="1">
                <a:latin typeface="Arial Narrow" panose="020B0606020202030204" pitchFamily="34" charset="0"/>
              </a:rPr>
              <a:t>Pembinaan</a:t>
            </a:r>
            <a:r>
              <a:rPr lang="en-GB" altLang="en-US" sz="1600" b="1" dirty="0">
                <a:latin typeface="Arial Narrow" panose="020B0606020202030204" pitchFamily="34" charset="0"/>
              </a:rPr>
              <a:t>, </a:t>
            </a:r>
            <a:r>
              <a:rPr lang="en-GB" altLang="en-US" sz="1600" b="1" dirty="0" err="1">
                <a:latin typeface="Arial Narrow" panose="020B0606020202030204" pitchFamily="34" charset="0"/>
              </a:rPr>
              <a:t>Pengawasan</a:t>
            </a:r>
            <a:r>
              <a:rPr lang="en-GB" altLang="en-US" sz="1600" b="1" dirty="0">
                <a:latin typeface="Arial Narrow" panose="020B0606020202030204" pitchFamily="34" charset="0"/>
              </a:rPr>
              <a:t> &amp; </a:t>
            </a:r>
            <a:r>
              <a:rPr lang="en-GB" altLang="en-US" sz="1600" b="1" dirty="0" err="1">
                <a:latin typeface="Arial Narrow" panose="020B0606020202030204" pitchFamily="34" charset="0"/>
              </a:rPr>
              <a:t>Sanksi</a:t>
            </a:r>
            <a:endParaRPr lang="en-GB" altLang="en-US" sz="1600" b="1" dirty="0">
              <a:latin typeface="Arial Narrow" panose="020B0606020202030204" pitchFamily="34" charset="0"/>
            </a:endParaRPr>
          </a:p>
          <a:p>
            <a:pPr>
              <a:buFontTx/>
              <a:buAutoNum type="arabicPeriod" startAt="8"/>
            </a:pPr>
            <a:r>
              <a:rPr lang="en-GB" altLang="en-US" sz="1600" b="1" dirty="0">
                <a:latin typeface="Arial Narrow" panose="020B0606020202030204" pitchFamily="34" charset="0"/>
              </a:rPr>
              <a:t> </a:t>
            </a:r>
            <a:r>
              <a:rPr lang="en-GB" altLang="en-US" sz="1600" b="1" dirty="0" err="1">
                <a:latin typeface="Arial Narrow" panose="020B0606020202030204" pitchFamily="34" charset="0"/>
              </a:rPr>
              <a:t>Kelompok</a:t>
            </a:r>
            <a:r>
              <a:rPr lang="en-GB" altLang="en-US" sz="1600" b="1" dirty="0">
                <a:latin typeface="Arial Narrow" panose="020B0606020202030204" pitchFamily="34" charset="0"/>
              </a:rPr>
              <a:t> </a:t>
            </a:r>
            <a:r>
              <a:rPr lang="en-GB" altLang="en-US" sz="1600" b="1" dirty="0" err="1">
                <a:latin typeface="Arial Narrow" panose="020B0606020202030204" pitchFamily="34" charset="0"/>
              </a:rPr>
              <a:t>Binaan</a:t>
            </a:r>
            <a:endParaRPr lang="en-GB" altLang="en-US" sz="1600" b="1" dirty="0">
              <a:latin typeface="Arial Narrow" panose="020B0606020202030204" pitchFamily="34" charset="0"/>
            </a:endParaRPr>
          </a:p>
          <a:p>
            <a:pPr>
              <a:buFontTx/>
              <a:buAutoNum type="arabicPeriod" startAt="8"/>
            </a:pPr>
            <a:r>
              <a:rPr lang="en-GB" altLang="en-US" sz="1600" b="1" dirty="0">
                <a:latin typeface="Arial Narrow" panose="020B0606020202030204" pitchFamily="34" charset="0"/>
              </a:rPr>
              <a:t> Sisa Hasil Usaha</a:t>
            </a:r>
            <a:r>
              <a:rPr lang="en-GB" altLang="en-US" sz="1600" dirty="0">
                <a:latin typeface="Arial Narrow" panose="020B0606020202030204" pitchFamily="34" charset="0"/>
              </a:rPr>
              <a:t>; </a:t>
            </a:r>
            <a:endParaRPr lang="en-GB" altLang="en-US" sz="1600" b="1" dirty="0">
              <a:latin typeface="Arial Narrow" panose="020B0606020202030204" pitchFamily="34" charset="0"/>
            </a:endParaRPr>
          </a:p>
          <a:p>
            <a:pPr>
              <a:buFontTx/>
              <a:buAutoNum type="arabicPeriod" startAt="8"/>
            </a:pPr>
            <a:r>
              <a:rPr lang="en-GB" altLang="en-US" sz="1600" b="1" dirty="0">
                <a:latin typeface="Arial Narrow" panose="020B0606020202030204" pitchFamily="34" charset="0"/>
              </a:rPr>
              <a:t> </a:t>
            </a:r>
            <a:r>
              <a:rPr lang="en-GB" altLang="en-US" sz="1600" b="1" dirty="0" err="1">
                <a:latin typeface="Arial Narrow" panose="020B0606020202030204" pitchFamily="34" charset="0"/>
              </a:rPr>
              <a:t>Perubahan</a:t>
            </a:r>
            <a:r>
              <a:rPr lang="en-GB" altLang="en-US" sz="1600" b="1" dirty="0">
                <a:latin typeface="Arial Narrow" panose="020B0606020202030204" pitchFamily="34" charset="0"/>
              </a:rPr>
              <a:t> ART</a:t>
            </a:r>
            <a:endParaRPr lang="en-US" altLang="en-US" sz="1600" dirty="0">
              <a:latin typeface="Arial Narrow" panose="020B0606020202030204" pitchFamily="34" charset="0"/>
            </a:endParaRPr>
          </a:p>
        </p:txBody>
      </p:sp>
      <p:sp>
        <p:nvSpPr>
          <p:cNvPr id="20510" name="Rectangle 30">
            <a:extLst>
              <a:ext uri="{FF2B5EF4-FFF2-40B4-BE49-F238E27FC236}">
                <a16:creationId xmlns:a16="http://schemas.microsoft.com/office/drawing/2014/main" id="{1466ECF8-3826-02F4-88BB-BAF84E6508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3264" y="2497139"/>
            <a:ext cx="5399087" cy="2160587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D"/>
          </a:p>
        </p:txBody>
      </p:sp>
      <p:sp>
        <p:nvSpPr>
          <p:cNvPr id="20514" name="Rectangle 34">
            <a:extLst>
              <a:ext uri="{FF2B5EF4-FFF2-40B4-BE49-F238E27FC236}">
                <a16:creationId xmlns:a16="http://schemas.microsoft.com/office/drawing/2014/main" id="{B0C44B46-8722-FB38-54D7-3A8A10CBB5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1676" y="4941888"/>
            <a:ext cx="6156325" cy="1871662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D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5781C53-6E93-21E8-EBF2-8AE47CCF946A}"/>
              </a:ext>
            </a:extLst>
          </p:cNvPr>
          <p:cNvSpPr txBox="1"/>
          <p:nvPr/>
        </p:nvSpPr>
        <p:spPr>
          <a:xfrm>
            <a:off x="1694045" y="249535"/>
            <a:ext cx="8434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1946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ATURAN DAN SANKSI</a:t>
            </a:r>
          </a:p>
        </p:txBody>
      </p:sp>
      <p:sp>
        <p:nvSpPr>
          <p:cNvPr id="3" name="Right Triangle 2">
            <a:extLst>
              <a:ext uri="{FF2B5EF4-FFF2-40B4-BE49-F238E27FC236}">
                <a16:creationId xmlns:a16="http://schemas.microsoft.com/office/drawing/2014/main" id="{1ACDF4A6-4D9A-D65E-CD3D-B55A7A2B2946}"/>
              </a:ext>
            </a:extLst>
          </p:cNvPr>
          <p:cNvSpPr/>
          <p:nvPr/>
        </p:nvSpPr>
        <p:spPr>
          <a:xfrm rot="10800000">
            <a:off x="11204382" y="0"/>
            <a:ext cx="987618" cy="971550"/>
          </a:xfrm>
          <a:prstGeom prst="rtTriangle">
            <a:avLst/>
          </a:prstGeom>
          <a:solidFill>
            <a:srgbClr val="B1E6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6E5CBDA8-6F60-60EE-242D-6EA9A3DF64C4}"/>
              </a:ext>
            </a:extLst>
          </p:cNvPr>
          <p:cNvSpPr/>
          <p:nvPr/>
        </p:nvSpPr>
        <p:spPr>
          <a:xfrm rot="10800000">
            <a:off x="10216764" y="0"/>
            <a:ext cx="987618" cy="971550"/>
          </a:xfrm>
          <a:prstGeom prst="rtTriangle">
            <a:avLst/>
          </a:prstGeom>
          <a:solidFill>
            <a:srgbClr val="B1E6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330240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ABB9F-2A8B-CAC3-29E7-175BD12B4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B70A492-CB00-4EDA-73FE-9EFC560414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3637" y="-14104"/>
            <a:ext cx="12254754" cy="7680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C86C50-D2AE-3054-0A6A-FA9E9D9F3D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9757" y="172722"/>
            <a:ext cx="67767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KEPEMIMPINAN YANG BAIK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CB46C4B-EA81-70AA-E824-ED9256173A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764" y="821213"/>
            <a:ext cx="10847849" cy="5949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5175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631579" y="543892"/>
            <a:ext cx="8434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b="1" dirty="0">
                <a:solidFill>
                  <a:srgbClr val="1946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 </a:t>
            </a:r>
            <a:r>
              <a:rPr lang="en-US" sz="2400" b="1" dirty="0">
                <a:solidFill>
                  <a:srgbClr val="1946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POLA PENYULUHAN DAN PENDAMPINGAN</a:t>
            </a:r>
          </a:p>
        </p:txBody>
      </p:sp>
      <p:sp>
        <p:nvSpPr>
          <p:cNvPr id="11" name="Right Triangle 10"/>
          <p:cNvSpPr/>
          <p:nvPr/>
        </p:nvSpPr>
        <p:spPr>
          <a:xfrm>
            <a:off x="5750624" y="1766888"/>
            <a:ext cx="2665810" cy="3384550"/>
          </a:xfrm>
          <a:prstGeom prst="rtTriangle">
            <a:avLst/>
          </a:prstGeom>
          <a:solidFill>
            <a:srgbClr val="53A8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endParaRPr lang="id-ID" altLang="id-ID"/>
          </a:p>
        </p:txBody>
      </p:sp>
      <p:sp>
        <p:nvSpPr>
          <p:cNvPr id="12" name="Right Triangle 11"/>
          <p:cNvSpPr/>
          <p:nvPr/>
        </p:nvSpPr>
        <p:spPr>
          <a:xfrm>
            <a:off x="3048228" y="1774255"/>
            <a:ext cx="2664296" cy="3384376"/>
          </a:xfrm>
          <a:prstGeom prst="rtTriangle">
            <a:avLst/>
          </a:prstGeom>
          <a:solidFill>
            <a:srgbClr val="194656"/>
          </a:solidFill>
          <a:ln>
            <a:noFill/>
          </a:ln>
          <a:scene3d>
            <a:camera prst="orthographicFront">
              <a:rot lat="0" lon="11399976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981106" y="4068504"/>
            <a:ext cx="357289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altLang="en-US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Penyuluhan</a:t>
            </a:r>
            <a:r>
              <a:rPr lang="en-US" alt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altLang="en-US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dan</a:t>
            </a:r>
            <a:r>
              <a:rPr lang="en-US" alt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altLang="en-US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Pendampingan</a:t>
            </a:r>
            <a:endParaRPr lang="id-ID" altLang="en-US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 eaLnBrk="1" hangingPunct="1"/>
            <a:r>
              <a:rPr lang="id-ID" alt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Pelaku Utama/Usaha Sektor Kelautan dan Perikanan</a:t>
            </a:r>
          </a:p>
        </p:txBody>
      </p:sp>
      <p:sp>
        <p:nvSpPr>
          <p:cNvPr id="15" name="TextBox 13"/>
          <p:cNvSpPr txBox="1">
            <a:spLocks noChangeArrowheads="1"/>
          </p:cNvSpPr>
          <p:nvPr/>
        </p:nvSpPr>
        <p:spPr bwMode="auto">
          <a:xfrm>
            <a:off x="4237288" y="1604964"/>
            <a:ext cx="1109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id-ID" altLang="en-US" sz="1400" dirty="0">
                <a:latin typeface="Century Gothic" panose="020B0502020202020204" pitchFamily="34" charset="0"/>
              </a:rPr>
              <a:t>Koperasi</a:t>
            </a:r>
            <a:endParaRPr lang="id-ID" altLang="en-US" dirty="0">
              <a:latin typeface="Century Gothic" panose="020B0502020202020204" pitchFamily="34" charset="0"/>
            </a:endParaRPr>
          </a:p>
        </p:txBody>
      </p:sp>
      <p:sp>
        <p:nvSpPr>
          <p:cNvPr id="17" name="TextBox 14"/>
          <p:cNvSpPr txBox="1">
            <a:spLocks noChangeArrowheads="1"/>
          </p:cNvSpPr>
          <p:nvPr/>
        </p:nvSpPr>
        <p:spPr bwMode="auto">
          <a:xfrm>
            <a:off x="3071665" y="2940050"/>
            <a:ext cx="11656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id-ID" altLang="en-US" sz="1400" dirty="0">
                <a:latin typeface="Century Gothic" panose="020B0502020202020204" pitchFamily="34" charset="0"/>
              </a:rPr>
              <a:t>Kelompok</a:t>
            </a:r>
            <a:r>
              <a:rPr lang="id-ID" altLang="en-US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18" name="TextBox 15"/>
          <p:cNvSpPr txBox="1">
            <a:spLocks noChangeArrowheads="1"/>
          </p:cNvSpPr>
          <p:nvPr/>
        </p:nvSpPr>
        <p:spPr bwMode="auto">
          <a:xfrm>
            <a:off x="586299" y="4277565"/>
            <a:ext cx="255519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altLang="en-US" sz="1400" dirty="0" err="1">
                <a:latin typeface="Century Gothic" panose="020B0502020202020204" pitchFamily="34" charset="0"/>
              </a:rPr>
              <a:t>Pe</a:t>
            </a:r>
            <a:r>
              <a:rPr lang="id-ID" altLang="en-US" sz="1400" dirty="0">
                <a:latin typeface="Century Gothic" panose="020B0502020202020204" pitchFamily="34" charset="0"/>
              </a:rPr>
              <a:t>rorangan</a:t>
            </a:r>
            <a:r>
              <a:rPr lang="en-US" altLang="en-US" sz="1400" dirty="0">
                <a:latin typeface="Century Gothic" panose="020B0502020202020204" pitchFamily="34" charset="0"/>
              </a:rPr>
              <a:t> </a:t>
            </a:r>
          </a:p>
          <a:p>
            <a:pPr algn="ctr" eaLnBrk="1" hangingPunct="1"/>
            <a:r>
              <a:rPr lang="en-US" altLang="en-US" sz="1400" dirty="0">
                <a:latin typeface="Century Gothic" panose="020B0502020202020204" pitchFamily="34" charset="0"/>
              </a:rPr>
              <a:t>(</a:t>
            </a:r>
            <a:r>
              <a:rPr lang="en-US" altLang="en-US" sz="1400" dirty="0" err="1">
                <a:latin typeface="Century Gothic" panose="020B0502020202020204" pitchFamily="34" charset="0"/>
              </a:rPr>
              <a:t>nelayan</a:t>
            </a:r>
            <a:r>
              <a:rPr lang="en-US" altLang="en-US" sz="1400" dirty="0">
                <a:latin typeface="Century Gothic" panose="020B0502020202020204" pitchFamily="34" charset="0"/>
              </a:rPr>
              <a:t>, </a:t>
            </a:r>
            <a:r>
              <a:rPr lang="en-US" altLang="en-US" sz="1400" dirty="0" err="1">
                <a:latin typeface="Century Gothic" panose="020B0502020202020204" pitchFamily="34" charset="0"/>
              </a:rPr>
              <a:t>pembudidaya</a:t>
            </a:r>
            <a:r>
              <a:rPr lang="en-US" altLang="en-US" sz="1400" dirty="0">
                <a:latin typeface="Century Gothic" panose="020B0502020202020204" pitchFamily="34" charset="0"/>
              </a:rPr>
              <a:t> </a:t>
            </a:r>
            <a:r>
              <a:rPr lang="en-US" altLang="en-US" sz="1400" dirty="0" err="1">
                <a:latin typeface="Century Gothic" panose="020B0502020202020204" pitchFamily="34" charset="0"/>
              </a:rPr>
              <a:t>ikan</a:t>
            </a:r>
            <a:r>
              <a:rPr lang="en-US" altLang="en-US" sz="1400" dirty="0">
                <a:latin typeface="Century Gothic" panose="020B0502020202020204" pitchFamily="34" charset="0"/>
              </a:rPr>
              <a:t>, </a:t>
            </a:r>
            <a:r>
              <a:rPr lang="en-US" altLang="en-US" sz="1400" dirty="0" err="1">
                <a:latin typeface="Century Gothic" panose="020B0502020202020204" pitchFamily="34" charset="0"/>
              </a:rPr>
              <a:t>pengolah</a:t>
            </a:r>
            <a:r>
              <a:rPr lang="en-US" altLang="en-US" sz="1400" dirty="0">
                <a:latin typeface="Century Gothic" panose="020B0502020202020204" pitchFamily="34" charset="0"/>
              </a:rPr>
              <a:t>/</a:t>
            </a:r>
            <a:r>
              <a:rPr lang="en-US" altLang="en-US" sz="1400" dirty="0" err="1">
                <a:latin typeface="Century Gothic" panose="020B0502020202020204" pitchFamily="34" charset="0"/>
              </a:rPr>
              <a:t>pemasar</a:t>
            </a:r>
            <a:r>
              <a:rPr lang="en-US" altLang="en-US" sz="1400" dirty="0">
                <a:latin typeface="Century Gothic" panose="020B0502020202020204" pitchFamily="34" charset="0"/>
              </a:rPr>
              <a:t> </a:t>
            </a:r>
            <a:r>
              <a:rPr lang="en-US" altLang="en-US" sz="1400" dirty="0" err="1">
                <a:latin typeface="Century Gothic" panose="020B0502020202020204" pitchFamily="34" charset="0"/>
              </a:rPr>
              <a:t>dan</a:t>
            </a:r>
            <a:r>
              <a:rPr lang="en-US" altLang="en-US" sz="1400" dirty="0">
                <a:latin typeface="Century Gothic" panose="020B0502020202020204" pitchFamily="34" charset="0"/>
              </a:rPr>
              <a:t> </a:t>
            </a:r>
            <a:r>
              <a:rPr lang="en-US" altLang="en-US" sz="1400" dirty="0" err="1">
                <a:latin typeface="Century Gothic" panose="020B0502020202020204" pitchFamily="34" charset="0"/>
              </a:rPr>
              <a:t>petambak</a:t>
            </a:r>
            <a:r>
              <a:rPr lang="en-US" altLang="en-US" sz="1400" dirty="0">
                <a:latin typeface="Century Gothic" panose="020B0502020202020204" pitchFamily="34" charset="0"/>
              </a:rPr>
              <a:t> </a:t>
            </a:r>
            <a:r>
              <a:rPr lang="en-US" altLang="en-US" sz="1400" dirty="0" err="1">
                <a:latin typeface="Century Gothic" panose="020B0502020202020204" pitchFamily="34" charset="0"/>
              </a:rPr>
              <a:t>garam</a:t>
            </a:r>
            <a:r>
              <a:rPr lang="en-US" altLang="en-US" sz="1400" dirty="0">
                <a:latin typeface="Century Gothic" panose="020B0502020202020204" pitchFamily="34" charset="0"/>
              </a:rPr>
              <a:t>)</a:t>
            </a:r>
            <a:endParaRPr lang="id-ID" altLang="en-US" sz="1400" dirty="0">
              <a:latin typeface="Century Gothic" panose="020B0502020202020204" pitchFamily="34" charset="0"/>
            </a:endParaRPr>
          </a:p>
        </p:txBody>
      </p:sp>
      <p:sp>
        <p:nvSpPr>
          <p:cNvPr id="19" name="TextBox 16"/>
          <p:cNvSpPr txBox="1">
            <a:spLocks noChangeArrowheads="1"/>
          </p:cNvSpPr>
          <p:nvPr/>
        </p:nvSpPr>
        <p:spPr bwMode="auto">
          <a:xfrm>
            <a:off x="8339139" y="4902200"/>
            <a:ext cx="11525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id-ID" altLang="en-US" sz="1400">
                <a:latin typeface="Century Gothic" panose="020B0502020202020204" pitchFamily="34" charset="0"/>
              </a:rPr>
              <a:t>Mikro</a:t>
            </a:r>
          </a:p>
        </p:txBody>
      </p:sp>
      <p:sp>
        <p:nvSpPr>
          <p:cNvPr id="20" name="TextBox 17"/>
          <p:cNvSpPr txBox="1">
            <a:spLocks noChangeArrowheads="1"/>
          </p:cNvSpPr>
          <p:nvPr/>
        </p:nvSpPr>
        <p:spPr bwMode="auto">
          <a:xfrm>
            <a:off x="7421166" y="3622675"/>
            <a:ext cx="183594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id-ID" altLang="en-US" sz="1400">
                <a:latin typeface="Century Gothic" panose="020B0502020202020204" pitchFamily="34" charset="0"/>
              </a:rPr>
              <a:t>Kecil</a:t>
            </a:r>
          </a:p>
        </p:txBody>
      </p:sp>
      <p:sp>
        <p:nvSpPr>
          <p:cNvPr id="21" name="TextBox 18"/>
          <p:cNvSpPr txBox="1">
            <a:spLocks noChangeArrowheads="1"/>
          </p:cNvSpPr>
          <p:nvPr/>
        </p:nvSpPr>
        <p:spPr bwMode="auto">
          <a:xfrm>
            <a:off x="6824664" y="2832100"/>
            <a:ext cx="16013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id-ID" altLang="en-US" sz="1400" dirty="0">
                <a:latin typeface="Century Gothic" panose="020B0502020202020204" pitchFamily="34" charset="0"/>
              </a:rPr>
              <a:t>Menengah</a:t>
            </a:r>
          </a:p>
        </p:txBody>
      </p:sp>
      <p:sp>
        <p:nvSpPr>
          <p:cNvPr id="22" name="TextBox 19"/>
          <p:cNvSpPr txBox="1">
            <a:spLocks noChangeArrowheads="1"/>
          </p:cNvSpPr>
          <p:nvPr/>
        </p:nvSpPr>
        <p:spPr bwMode="auto">
          <a:xfrm>
            <a:off x="5904310" y="1582740"/>
            <a:ext cx="74987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id-ID" altLang="en-US" sz="1400" dirty="0">
                <a:latin typeface="Century Gothic" panose="020B0502020202020204" pitchFamily="34" charset="0"/>
              </a:rPr>
              <a:t>Besar</a:t>
            </a:r>
            <a:endParaRPr lang="id-ID" altLang="en-US" dirty="0">
              <a:latin typeface="Century Gothic" panose="020B0502020202020204" pitchFamily="34" charset="0"/>
            </a:endParaRPr>
          </a:p>
        </p:txBody>
      </p:sp>
      <p:sp>
        <p:nvSpPr>
          <p:cNvPr id="23" name="TextBox 20"/>
          <p:cNvSpPr txBox="1">
            <a:spLocks noChangeArrowheads="1"/>
          </p:cNvSpPr>
          <p:nvPr/>
        </p:nvSpPr>
        <p:spPr bwMode="auto">
          <a:xfrm>
            <a:off x="3432573" y="5189540"/>
            <a:ext cx="268247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id-ID" altLang="en-US" b="1">
                <a:latin typeface="Century Gothic" panose="020B0502020202020204" pitchFamily="34" charset="0"/>
              </a:rPr>
              <a:t>KELEMBAGAAN</a:t>
            </a:r>
          </a:p>
        </p:txBody>
      </p:sp>
      <p:sp>
        <p:nvSpPr>
          <p:cNvPr id="24" name="TextBox 21"/>
          <p:cNvSpPr txBox="1">
            <a:spLocks noChangeArrowheads="1"/>
          </p:cNvSpPr>
          <p:nvPr/>
        </p:nvSpPr>
        <p:spPr bwMode="auto">
          <a:xfrm>
            <a:off x="5335191" y="5189538"/>
            <a:ext cx="2618184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id-ID" altLang="en-US" b="1">
                <a:latin typeface="Century Gothic" panose="020B0502020202020204" pitchFamily="34" charset="0"/>
              </a:rPr>
              <a:t>SKALA USAHA</a:t>
            </a:r>
          </a:p>
        </p:txBody>
      </p:sp>
      <p:sp>
        <p:nvSpPr>
          <p:cNvPr id="25" name="TextBox 27"/>
          <p:cNvSpPr txBox="1">
            <a:spLocks noChangeArrowheads="1"/>
          </p:cNvSpPr>
          <p:nvPr/>
        </p:nvSpPr>
        <p:spPr bwMode="auto">
          <a:xfrm>
            <a:off x="1831951" y="5563581"/>
            <a:ext cx="8716388" cy="138499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id-ID" altLang="en-US" sz="1200" b="1" dirty="0">
                <a:latin typeface="Century Gothic" panose="020B0502020202020204" pitchFamily="34" charset="0"/>
              </a:rPr>
              <a:t>DASAR HUKUM:</a:t>
            </a:r>
          </a:p>
          <a:p>
            <a:pPr eaLnBrk="1" hangingPunct="1">
              <a:buFont typeface="Calibri Light" pitchFamily="34" charset="0"/>
              <a:buAutoNum type="arabicPeriod"/>
            </a:pPr>
            <a:r>
              <a:rPr lang="en-US" altLang="en-US" sz="1200" dirty="0">
                <a:latin typeface="Century Gothic" panose="020B0502020202020204" pitchFamily="34" charset="0"/>
              </a:rPr>
              <a:t>UU No 312 </a:t>
            </a:r>
            <a:r>
              <a:rPr lang="en-US" altLang="en-US" sz="1200" dirty="0" err="1">
                <a:latin typeface="Century Gothic" panose="020B0502020202020204" pitchFamily="34" charset="0"/>
              </a:rPr>
              <a:t>Tahun</a:t>
            </a:r>
            <a:r>
              <a:rPr lang="en-US" altLang="en-US" sz="1200" dirty="0">
                <a:latin typeface="Century Gothic" panose="020B0502020202020204" pitchFamily="34" charset="0"/>
              </a:rPr>
              <a:t> 2004 </a:t>
            </a:r>
            <a:r>
              <a:rPr lang="en-US" altLang="en-US" sz="1200" dirty="0" err="1">
                <a:latin typeface="Century Gothic" panose="020B0502020202020204" pitchFamily="34" charset="0"/>
              </a:rPr>
              <a:t>tentang</a:t>
            </a:r>
            <a:r>
              <a:rPr lang="en-US" altLang="en-US" sz="1200" dirty="0">
                <a:latin typeface="Century Gothic" panose="020B0502020202020204" pitchFamily="34" charset="0"/>
              </a:rPr>
              <a:t> </a:t>
            </a:r>
            <a:r>
              <a:rPr lang="en-US" altLang="en-US" sz="1200" dirty="0" err="1">
                <a:latin typeface="Century Gothic" panose="020B0502020202020204" pitchFamily="34" charset="0"/>
              </a:rPr>
              <a:t>Perikanan</a:t>
            </a:r>
            <a:r>
              <a:rPr lang="en-US" altLang="en-US" sz="1200" dirty="0">
                <a:latin typeface="Century Gothic" panose="020B0502020202020204" pitchFamily="34" charset="0"/>
              </a:rPr>
              <a:t> </a:t>
            </a:r>
            <a:r>
              <a:rPr lang="en-US" altLang="en-US" sz="1200" dirty="0" err="1">
                <a:latin typeface="Century Gothic" panose="020B0502020202020204" pitchFamily="34" charset="0"/>
              </a:rPr>
              <a:t>Juncto</a:t>
            </a:r>
            <a:r>
              <a:rPr lang="en-US" altLang="en-US" sz="1200" dirty="0">
                <a:latin typeface="Century Gothic" panose="020B0502020202020204" pitchFamily="34" charset="0"/>
              </a:rPr>
              <a:t> UU No 45 </a:t>
            </a:r>
            <a:r>
              <a:rPr lang="en-US" altLang="en-US" sz="1200" dirty="0" err="1">
                <a:latin typeface="Century Gothic" panose="020B0502020202020204" pitchFamily="34" charset="0"/>
              </a:rPr>
              <a:t>tahun</a:t>
            </a:r>
            <a:r>
              <a:rPr lang="en-US" altLang="en-US" sz="1200" dirty="0">
                <a:latin typeface="Century Gothic" panose="020B0502020202020204" pitchFamily="34" charset="0"/>
              </a:rPr>
              <a:t> 2009</a:t>
            </a:r>
          </a:p>
          <a:p>
            <a:pPr eaLnBrk="1" hangingPunct="1">
              <a:buFont typeface="Calibri Light" pitchFamily="34" charset="0"/>
              <a:buAutoNum type="arabicPeriod"/>
            </a:pPr>
            <a:r>
              <a:rPr lang="id-ID" altLang="en-US" sz="1200" dirty="0">
                <a:latin typeface="Century Gothic" panose="020B0502020202020204" pitchFamily="34" charset="0"/>
              </a:rPr>
              <a:t>UU No. 16/2006 Tentang Sistem Penyuluhan Pertanian, Perikanan, dan </a:t>
            </a:r>
            <a:r>
              <a:rPr lang="en-US" altLang="en-US" sz="1200" dirty="0" err="1">
                <a:latin typeface="Century Gothic" panose="020B0502020202020204" pitchFamily="34" charset="0"/>
              </a:rPr>
              <a:t>Kehutanan</a:t>
            </a:r>
            <a:endParaRPr lang="id-ID" altLang="en-US" sz="1200" dirty="0">
              <a:latin typeface="Century Gothic" panose="020B0502020202020204" pitchFamily="34" charset="0"/>
            </a:endParaRPr>
          </a:p>
          <a:p>
            <a:pPr eaLnBrk="1" hangingPunct="1">
              <a:buFont typeface="Calibri Light" pitchFamily="34" charset="0"/>
              <a:buAutoNum type="arabicPeriod"/>
            </a:pPr>
            <a:r>
              <a:rPr lang="id-ID" altLang="en-US" sz="1200" dirty="0">
                <a:latin typeface="Century Gothic" panose="020B0502020202020204" pitchFamily="34" charset="0"/>
              </a:rPr>
              <a:t>UU No. 20/ 2008 tentang Usaha Mikro, Kecil, dan Menengah</a:t>
            </a:r>
          </a:p>
          <a:p>
            <a:pPr eaLnBrk="1" hangingPunct="1">
              <a:buFont typeface="Calibri Light" pitchFamily="34" charset="0"/>
              <a:buAutoNum type="arabicPeriod"/>
            </a:pPr>
            <a:r>
              <a:rPr lang="id-ID" altLang="en-US" sz="1200" dirty="0">
                <a:latin typeface="Century Gothic" panose="020B0502020202020204" pitchFamily="34" charset="0"/>
              </a:rPr>
              <a:t>UU No.23 /2014 tentang Pemerintahan Daerah</a:t>
            </a:r>
          </a:p>
          <a:p>
            <a:pPr eaLnBrk="1" hangingPunct="1">
              <a:buFont typeface="Calibri Light" pitchFamily="34" charset="0"/>
              <a:buAutoNum type="arabicPeriod"/>
            </a:pPr>
            <a:r>
              <a:rPr lang="id-ID" altLang="en-US" sz="1200" dirty="0">
                <a:latin typeface="Century Gothic" panose="020B0502020202020204" pitchFamily="34" charset="0"/>
              </a:rPr>
              <a:t>UU No. 7 /2016 tentang Perlindungan dan Pemberdayaan Nelayan, Pembudi daya Ikan, dan Petambak Garam</a:t>
            </a:r>
          </a:p>
          <a:p>
            <a:pPr eaLnBrk="1" hangingPunct="1"/>
            <a:endParaRPr lang="id-ID" altLang="en-US" sz="1200" dirty="0">
              <a:latin typeface="Century Gothic" panose="020B0502020202020204" pitchFamily="34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4821870" y="2879725"/>
            <a:ext cx="867966" cy="15"/>
          </a:xfrm>
          <a:prstGeom prst="line">
            <a:avLst/>
          </a:prstGeom>
          <a:ln>
            <a:solidFill>
              <a:srgbClr val="DFF1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650306" y="3188340"/>
            <a:ext cx="1045369" cy="0"/>
          </a:xfrm>
          <a:prstGeom prst="line">
            <a:avLst/>
          </a:prstGeom>
          <a:ln>
            <a:solidFill>
              <a:srgbClr val="DFF1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4426744" y="3429000"/>
            <a:ext cx="1279922" cy="7938"/>
          </a:xfrm>
          <a:prstGeom prst="line">
            <a:avLst/>
          </a:prstGeom>
          <a:ln>
            <a:solidFill>
              <a:srgbClr val="DFF1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4199335" y="3749675"/>
            <a:ext cx="1513284" cy="0"/>
          </a:xfrm>
          <a:prstGeom prst="line">
            <a:avLst/>
          </a:prstGeom>
          <a:ln>
            <a:solidFill>
              <a:srgbClr val="DFF1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14"/>
          <p:cNvSpPr txBox="1">
            <a:spLocks noChangeArrowheads="1"/>
          </p:cNvSpPr>
          <p:nvPr/>
        </p:nvSpPr>
        <p:spPr bwMode="auto">
          <a:xfrm>
            <a:off x="4692173" y="3415267"/>
            <a:ext cx="120253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id-ID" alt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PEMULA</a:t>
            </a:r>
            <a:endParaRPr lang="id-ID" alt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4709981" y="3146878"/>
            <a:ext cx="104550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id-ID" alt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MADYA</a:t>
            </a:r>
            <a:endParaRPr lang="id-ID" alt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4738687" y="2879740"/>
            <a:ext cx="96797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id-ID" alt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UTAMA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flipH="1" flipV="1">
            <a:off x="6298406" y="1919290"/>
            <a:ext cx="691754" cy="871537"/>
          </a:xfrm>
          <a:prstGeom prst="straightConnector1">
            <a:avLst/>
          </a:prstGeom>
          <a:ln w="539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3937397" y="2697163"/>
            <a:ext cx="681038" cy="925512"/>
          </a:xfrm>
          <a:prstGeom prst="straightConnector1">
            <a:avLst/>
          </a:prstGeom>
          <a:ln w="53975">
            <a:solidFill>
              <a:srgbClr val="FF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 flipV="1">
            <a:off x="7853341" y="4011613"/>
            <a:ext cx="691754" cy="871537"/>
          </a:xfrm>
          <a:prstGeom prst="straightConnector1">
            <a:avLst/>
          </a:prstGeom>
          <a:ln w="539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 flipV="1">
            <a:off x="7331242" y="3249057"/>
            <a:ext cx="248709" cy="313346"/>
          </a:xfrm>
          <a:prstGeom prst="straightConnector1">
            <a:avLst/>
          </a:prstGeom>
          <a:ln w="539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2978460" y="3601721"/>
            <a:ext cx="681038" cy="925512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V="1">
            <a:off x="4415884" y="1879767"/>
            <a:ext cx="502734" cy="683202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Right Triangle 5"/>
          <p:cNvSpPr/>
          <p:nvPr/>
        </p:nvSpPr>
        <p:spPr>
          <a:xfrm rot="10800000">
            <a:off x="11204382" y="0"/>
            <a:ext cx="987618" cy="971550"/>
          </a:xfrm>
          <a:prstGeom prst="rtTriangle">
            <a:avLst/>
          </a:prstGeom>
          <a:solidFill>
            <a:srgbClr val="B1E6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2" name="Right Triangle 41"/>
          <p:cNvSpPr/>
          <p:nvPr/>
        </p:nvSpPr>
        <p:spPr>
          <a:xfrm rot="10800000">
            <a:off x="10216764" y="0"/>
            <a:ext cx="987618" cy="971550"/>
          </a:xfrm>
          <a:prstGeom prst="rtTriangle">
            <a:avLst/>
          </a:prstGeom>
          <a:solidFill>
            <a:srgbClr val="B1E6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3" name="Right Triangle 42"/>
          <p:cNvSpPr/>
          <p:nvPr/>
        </p:nvSpPr>
        <p:spPr>
          <a:xfrm>
            <a:off x="0" y="5907516"/>
            <a:ext cx="987618" cy="971550"/>
          </a:xfrm>
          <a:prstGeom prst="rtTriangle">
            <a:avLst/>
          </a:prstGeom>
          <a:solidFill>
            <a:srgbClr val="DFF1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 1"/>
          <p:cNvSpPr/>
          <p:nvPr/>
        </p:nvSpPr>
        <p:spPr>
          <a:xfrm>
            <a:off x="9045915" y="4712780"/>
            <a:ext cx="17920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l" rtl="0"/>
            <a:r>
              <a:rPr lang="en-US" sz="1200" dirty="0"/>
              <a:t>Modal Usaha</a:t>
            </a:r>
            <a:r>
              <a:rPr lang="id-ID" sz="1200" dirty="0"/>
              <a:t> </a:t>
            </a:r>
          </a:p>
          <a:p>
            <a:pPr lvl="1" algn="l" rtl="0"/>
            <a:r>
              <a:rPr lang="en-ID" sz="1200" dirty="0"/>
              <a:t>&lt; </a:t>
            </a:r>
            <a:r>
              <a:rPr lang="en-ID" sz="1200" dirty="0" err="1"/>
              <a:t>Rp</a:t>
            </a:r>
            <a:r>
              <a:rPr lang="en-ID" sz="1200" dirty="0"/>
              <a:t> 1 </a:t>
            </a:r>
            <a:r>
              <a:rPr lang="en-ID" sz="1200" dirty="0" err="1"/>
              <a:t>Milyar</a:t>
            </a:r>
            <a:endParaRPr lang="en-ID" sz="1200" dirty="0"/>
          </a:p>
          <a:p>
            <a:pPr algn="l"/>
            <a:endParaRPr lang="en-US" sz="1200" dirty="0"/>
          </a:p>
        </p:txBody>
      </p:sp>
      <p:sp>
        <p:nvSpPr>
          <p:cNvPr id="35" name="Rectangle 34"/>
          <p:cNvSpPr/>
          <p:nvPr/>
        </p:nvSpPr>
        <p:spPr>
          <a:xfrm>
            <a:off x="8273596" y="3495611"/>
            <a:ext cx="17920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l" rtl="0"/>
            <a:r>
              <a:rPr lang="en-US" sz="1200" dirty="0"/>
              <a:t>Modal Usaha</a:t>
            </a:r>
            <a:r>
              <a:rPr lang="id-ID" sz="1200" dirty="0"/>
              <a:t> </a:t>
            </a:r>
          </a:p>
          <a:p>
            <a:pPr lvl="1" algn="l" rtl="0"/>
            <a:r>
              <a:rPr lang="id-ID" sz="1200" dirty="0"/>
              <a:t>R</a:t>
            </a:r>
            <a:r>
              <a:rPr lang="en-ID" sz="1200" dirty="0"/>
              <a:t>p 1</a:t>
            </a:r>
            <a:r>
              <a:rPr lang="id-ID" sz="1200" dirty="0"/>
              <a:t> – 5 </a:t>
            </a:r>
            <a:r>
              <a:rPr lang="en-ID" sz="1200" dirty="0"/>
              <a:t> </a:t>
            </a:r>
            <a:r>
              <a:rPr lang="en-ID" sz="1200" dirty="0" err="1"/>
              <a:t>Milyar</a:t>
            </a:r>
            <a:endParaRPr lang="en-ID" sz="1200" dirty="0"/>
          </a:p>
          <a:p>
            <a:pPr algn="l"/>
            <a:endParaRPr lang="en-US" sz="1200" dirty="0"/>
          </a:p>
        </p:txBody>
      </p:sp>
      <p:sp>
        <p:nvSpPr>
          <p:cNvPr id="36" name="Rectangle 35"/>
          <p:cNvSpPr/>
          <p:nvPr/>
        </p:nvSpPr>
        <p:spPr>
          <a:xfrm>
            <a:off x="8120486" y="2651411"/>
            <a:ext cx="17920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l" rtl="0"/>
            <a:r>
              <a:rPr lang="en-US" sz="1200" dirty="0"/>
              <a:t>Modal Usaha</a:t>
            </a:r>
            <a:r>
              <a:rPr lang="id-ID" sz="1200" dirty="0"/>
              <a:t> </a:t>
            </a:r>
          </a:p>
          <a:p>
            <a:pPr lvl="1" algn="l" rtl="0"/>
            <a:r>
              <a:rPr lang="id-ID" sz="1200" dirty="0"/>
              <a:t>R</a:t>
            </a:r>
            <a:r>
              <a:rPr lang="en-ID" sz="1200" dirty="0"/>
              <a:t>p 5</a:t>
            </a:r>
            <a:r>
              <a:rPr lang="id-ID" sz="1200" dirty="0"/>
              <a:t>-10 </a:t>
            </a:r>
            <a:r>
              <a:rPr lang="en-ID" sz="1200" dirty="0" err="1"/>
              <a:t>Milyar</a:t>
            </a:r>
            <a:endParaRPr lang="en-ID" sz="1200" dirty="0"/>
          </a:p>
          <a:p>
            <a:pPr algn="l"/>
            <a:endParaRPr lang="en-US" sz="1200" dirty="0"/>
          </a:p>
        </p:txBody>
      </p:sp>
      <p:sp>
        <p:nvSpPr>
          <p:cNvPr id="37" name="Rectangle 36"/>
          <p:cNvSpPr/>
          <p:nvPr/>
        </p:nvSpPr>
        <p:spPr>
          <a:xfrm>
            <a:off x="6901584" y="1548350"/>
            <a:ext cx="18629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l" rtl="0"/>
            <a:r>
              <a:rPr lang="en-US" sz="1200" dirty="0"/>
              <a:t>Modal Usaha</a:t>
            </a:r>
            <a:r>
              <a:rPr lang="id-ID" sz="1200" dirty="0"/>
              <a:t> </a:t>
            </a:r>
          </a:p>
          <a:p>
            <a:pPr lvl="1" algn="l" rtl="0"/>
            <a:r>
              <a:rPr lang="en-ID" sz="1200" b="0" i="0" u="none" strike="noStrike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&gt; </a:t>
            </a:r>
            <a:r>
              <a:rPr lang="id-ID" sz="1200" b="0" i="0" u="none" strike="noStrike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Rp. </a:t>
            </a:r>
            <a:r>
              <a:rPr lang="en-ID" sz="1200" b="0" i="0" u="none" strike="noStrike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en-ID" sz="1200" b="0" i="0" u="none" strike="noStrike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Milyar</a:t>
            </a:r>
            <a:endParaRPr lang="en-ID" sz="1200" b="0" i="0" u="none" strike="noStrike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1" algn="l" rtl="0"/>
            <a:endParaRPr lang="en-ID" sz="1200" dirty="0"/>
          </a:p>
          <a:p>
            <a:pPr algn="l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541332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294FDB-48E5-51F4-AC7F-F806A3F12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0C1627-89DE-3A68-BD57-D4220F9DF1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d-ID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Penguatan pokdakan 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id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upaya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peningkatan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kemampuan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kelompok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dalam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menjalankan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fungsinya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melalui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pembenahan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keorganisasian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kelompok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sehingga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tujuan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tercapai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dan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dapat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dirasakan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manfaatnya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bagi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kelompok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pembudidya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dan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masyarakat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sekitarnya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id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iga tahap (fase) penguatan pokdakan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marL="712788" lvl="0" algn="just" defTabSz="71278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id-ID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pemberdayaan organisasi pokdakan,</a:t>
            </a:r>
            <a:r>
              <a:rPr lang="id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yakni pengembangan SDM, pengembangan teknologi dan rekayasa aturan main organisasi; </a:t>
            </a:r>
            <a:endParaRPr lang="en-ID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12788" lvl="0" algn="just" defTabSz="71278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id-ID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pengembangan</a:t>
            </a:r>
            <a:r>
              <a:rPr lang="id-ID" sz="2400" b="1" spc="-4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id-ID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jaringan</a:t>
            </a:r>
            <a:r>
              <a:rPr lang="id-ID" sz="2400" b="1" spc="-2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id-ID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kemitraan bisnis</a:t>
            </a:r>
            <a:r>
              <a:rPr lang="id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id-ID" sz="24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network business</a:t>
            </a:r>
            <a:r>
              <a:rPr lang="id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),</a:t>
            </a:r>
            <a:r>
              <a:rPr lang="id-ID" sz="2400" spc="-3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id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dan </a:t>
            </a:r>
            <a:endParaRPr lang="en-ID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12788" lvl="0" algn="just" defTabSz="71278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id-ID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peningkatan daya saing</a:t>
            </a:r>
            <a:r>
              <a:rPr lang="id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id-ID" sz="24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competitiveness</a:t>
            </a:r>
            <a:r>
              <a:rPr lang="id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en-ID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DAB8F7-0ADE-CF11-ABB8-4F1DC1DFD2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3637" y="-14104"/>
            <a:ext cx="12254754" cy="7680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63689BF-B146-43A3-76C8-BDEB9BDCC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9757" y="172722"/>
            <a:ext cx="67767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PENGUATAN KAPASITAS POKDAKAN</a:t>
            </a:r>
          </a:p>
        </p:txBody>
      </p:sp>
    </p:spTree>
    <p:extLst>
      <p:ext uri="{BB962C8B-B14F-4D97-AF65-F5344CB8AC3E}">
        <p14:creationId xmlns:p14="http://schemas.microsoft.com/office/powerpoint/2010/main" val="31958639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A7B02-28EF-8D2C-0090-452705F7C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7">
            <a:extLst>
              <a:ext uri="{FF2B5EF4-FFF2-40B4-BE49-F238E27FC236}">
                <a16:creationId xmlns:a16="http://schemas.microsoft.com/office/drawing/2014/main" id="{212E48AC-2BD0-72B1-DEC9-C8E2F4F177F2}"/>
              </a:ext>
            </a:extLst>
          </p:cNvPr>
          <p:cNvSpPr/>
          <p:nvPr/>
        </p:nvSpPr>
        <p:spPr>
          <a:xfrm rot="16200000">
            <a:off x="7061581" y="1727580"/>
            <a:ext cx="6366680" cy="3894158"/>
          </a:xfrm>
          <a:prstGeom prst="rtTriangle">
            <a:avLst/>
          </a:prstGeom>
          <a:solidFill>
            <a:srgbClr val="DFF1E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2D8ACA-03AB-882B-4B20-E00E47402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072588"/>
            <a:ext cx="5207000" cy="561584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400" dirty="0" err="1"/>
              <a:t>Pengembangan</a:t>
            </a:r>
            <a:r>
              <a:rPr lang="en-US" sz="2400" dirty="0"/>
              <a:t> </a:t>
            </a:r>
            <a:r>
              <a:rPr lang="en-US" sz="2400" b="1" dirty="0" err="1"/>
              <a:t>kapasiatas</a:t>
            </a:r>
            <a:r>
              <a:rPr lang="en-US" sz="2400" b="1" dirty="0"/>
              <a:t> SDM</a:t>
            </a:r>
            <a:r>
              <a:rPr lang="en-US" sz="2400" dirty="0"/>
              <a:t>: </a:t>
            </a:r>
            <a:r>
              <a:rPr lang="en-US" sz="2400" dirty="0" err="1"/>
              <a:t>pelatihan</a:t>
            </a:r>
            <a:r>
              <a:rPr lang="en-US" sz="2400" dirty="0"/>
              <a:t> </a:t>
            </a:r>
            <a:r>
              <a:rPr lang="en-US" sz="2400" dirty="0" err="1"/>
              <a:t>manajemen</a:t>
            </a:r>
            <a:r>
              <a:rPr lang="en-US" sz="2400" dirty="0"/>
              <a:t> &amp; </a:t>
            </a:r>
            <a:r>
              <a:rPr lang="en-US" sz="2400" dirty="0" err="1"/>
              <a:t>usahanya</a:t>
            </a:r>
            <a:endParaRPr lang="en-US" sz="2400" dirty="0"/>
          </a:p>
          <a:p>
            <a:pPr>
              <a:lnSpc>
                <a:spcPct val="100000"/>
              </a:lnSpc>
            </a:pPr>
            <a:r>
              <a:rPr lang="en-US" sz="2400" b="1" dirty="0" err="1"/>
              <a:t>Penguatan</a:t>
            </a:r>
            <a:r>
              <a:rPr lang="en-US" sz="2400" b="1" dirty="0"/>
              <a:t> </a:t>
            </a:r>
            <a:r>
              <a:rPr lang="en-US" sz="2400" b="1" dirty="0" err="1"/>
              <a:t>kelembagaan</a:t>
            </a:r>
            <a:r>
              <a:rPr lang="en-US" sz="2400" dirty="0"/>
              <a:t>: </a:t>
            </a:r>
            <a:r>
              <a:rPr lang="en-US" sz="2400" dirty="0" err="1"/>
              <a:t>revitalisasi</a:t>
            </a:r>
            <a:r>
              <a:rPr lang="en-US" sz="2400" dirty="0"/>
              <a:t> </a:t>
            </a:r>
            <a:r>
              <a:rPr lang="en-US" sz="2400" dirty="0" err="1"/>
              <a:t>aturan</a:t>
            </a:r>
            <a:r>
              <a:rPr lang="en-US" sz="2400" dirty="0"/>
              <a:t> </a:t>
            </a:r>
            <a:r>
              <a:rPr lang="en-US" sz="2400" dirty="0" err="1"/>
              <a:t>organiasi</a:t>
            </a:r>
            <a:r>
              <a:rPr lang="en-US" sz="2400" dirty="0"/>
              <a:t> (AD/ART &amp; </a:t>
            </a:r>
            <a:r>
              <a:rPr lang="en-US" sz="2400" dirty="0" err="1"/>
              <a:t>penegakan</a:t>
            </a:r>
            <a:r>
              <a:rPr lang="en-US" sz="2400" dirty="0"/>
              <a:t> </a:t>
            </a:r>
            <a:r>
              <a:rPr lang="en-US" sz="2400" dirty="0" err="1"/>
              <a:t>aturan</a:t>
            </a:r>
            <a:r>
              <a:rPr lang="en-US" sz="2400" dirty="0"/>
              <a:t> main.</a:t>
            </a:r>
          </a:p>
          <a:p>
            <a:pPr>
              <a:lnSpc>
                <a:spcPct val="100000"/>
              </a:lnSpc>
            </a:pPr>
            <a:r>
              <a:rPr lang="en-US" sz="2400" b="1" dirty="0" err="1"/>
              <a:t>Penerapan</a:t>
            </a:r>
            <a:r>
              <a:rPr lang="en-US" sz="2400" b="1" dirty="0"/>
              <a:t> </a:t>
            </a:r>
            <a:r>
              <a:rPr lang="en-US" sz="2400" b="1" dirty="0" err="1"/>
              <a:t>teknologi</a:t>
            </a:r>
            <a:r>
              <a:rPr lang="en-US" sz="2400" dirty="0"/>
              <a:t>: </a:t>
            </a:r>
            <a:r>
              <a:rPr lang="en-US" sz="2400" dirty="0" err="1"/>
              <a:t>tradisional</a:t>
            </a:r>
            <a:r>
              <a:rPr lang="en-US" sz="2400" dirty="0"/>
              <a:t> plus &amp; semi </a:t>
            </a:r>
            <a:r>
              <a:rPr lang="en-US" sz="2400" dirty="0" err="1"/>
              <a:t>intensif</a:t>
            </a:r>
            <a:r>
              <a:rPr lang="en-US" sz="2400" dirty="0"/>
              <a:t>, </a:t>
            </a:r>
            <a:r>
              <a:rPr lang="en-US" sz="2400" dirty="0" err="1"/>
              <a:t>litersi</a:t>
            </a:r>
            <a:r>
              <a:rPr lang="en-US" sz="2400" dirty="0"/>
              <a:t> </a:t>
            </a:r>
            <a:r>
              <a:rPr lang="en-US" sz="2400" dirty="0" err="1"/>
              <a:t>keuangan</a:t>
            </a:r>
            <a:r>
              <a:rPr lang="en-US" sz="2400" dirty="0"/>
              <a:t> (</a:t>
            </a:r>
            <a:r>
              <a:rPr lang="en-US" sz="2400" dirty="0" err="1"/>
              <a:t>penyediaan</a:t>
            </a:r>
            <a:r>
              <a:rPr lang="en-US" sz="2400" dirty="0"/>
              <a:t> </a:t>
            </a:r>
            <a:r>
              <a:rPr lang="en-US" sz="2400" dirty="0" err="1"/>
              <a:t>perangkat</a:t>
            </a:r>
            <a:r>
              <a:rPr lang="en-US" sz="2400" dirty="0"/>
              <a:t> </a:t>
            </a:r>
            <a:r>
              <a:rPr lang="en-US" sz="2400" dirty="0" err="1"/>
              <a:t>pembukuan</a:t>
            </a:r>
            <a:r>
              <a:rPr lang="en-US" sz="2400" dirty="0"/>
              <a:t> </a:t>
            </a:r>
            <a:r>
              <a:rPr lang="en-US" sz="2400" dirty="0" err="1"/>
              <a:t>usaha</a:t>
            </a:r>
            <a:r>
              <a:rPr lang="en-US" sz="2400" dirty="0"/>
              <a:t>, </a:t>
            </a:r>
            <a:r>
              <a:rPr lang="en-US" sz="2400" dirty="0" err="1"/>
              <a:t>serta</a:t>
            </a:r>
            <a:r>
              <a:rPr lang="en-US" sz="2400" dirty="0"/>
              <a:t> </a:t>
            </a:r>
            <a:r>
              <a:rPr lang="en-US" sz="2400" dirty="0" err="1"/>
              <a:t>kelengkapan</a:t>
            </a:r>
            <a:r>
              <a:rPr lang="en-US" sz="2400" dirty="0"/>
              <a:t> </a:t>
            </a:r>
            <a:r>
              <a:rPr lang="en-US" sz="2400" dirty="0" err="1"/>
              <a:t>administrasi</a:t>
            </a:r>
            <a:r>
              <a:rPr lang="en-US" sz="2400" dirty="0"/>
              <a:t>).</a:t>
            </a:r>
          </a:p>
          <a:p>
            <a:pPr>
              <a:lnSpc>
                <a:spcPct val="100000"/>
              </a:lnSpc>
            </a:pPr>
            <a:r>
              <a:rPr lang="en-ID" sz="2400" dirty="0" err="1">
                <a:sym typeface="Wingdings" panose="05000000000000000000" pitchFamily="2" charset="2"/>
              </a:rPr>
              <a:t>Perbaikan</a:t>
            </a:r>
            <a:r>
              <a:rPr lang="en-ID" sz="2400" dirty="0">
                <a:sym typeface="Wingdings" panose="05000000000000000000" pitchFamily="2" charset="2"/>
              </a:rPr>
              <a:t> </a:t>
            </a:r>
            <a:r>
              <a:rPr lang="en-ID" sz="2400" b="1" dirty="0" err="1">
                <a:sym typeface="Wingdings" panose="05000000000000000000" pitchFamily="2" charset="2"/>
              </a:rPr>
              <a:t>lingkungan</a:t>
            </a:r>
            <a:r>
              <a:rPr lang="en-ID" sz="2400" b="1" dirty="0">
                <a:sym typeface="Wingdings" panose="05000000000000000000" pitchFamily="2" charset="2"/>
              </a:rPr>
              <a:t> </a:t>
            </a:r>
            <a:r>
              <a:rPr lang="en-ID" sz="2400" b="1" dirty="0" err="1">
                <a:sym typeface="Wingdings" panose="05000000000000000000" pitchFamily="2" charset="2"/>
              </a:rPr>
              <a:t>sosial</a:t>
            </a:r>
            <a:r>
              <a:rPr lang="en-ID" sz="2400" b="1" dirty="0">
                <a:sym typeface="Wingdings" panose="05000000000000000000" pitchFamily="2" charset="2"/>
              </a:rPr>
              <a:t> dan </a:t>
            </a:r>
            <a:r>
              <a:rPr lang="en-ID" sz="2400" b="1" dirty="0" err="1">
                <a:sym typeface="Wingdings" panose="05000000000000000000" pitchFamily="2" charset="2"/>
              </a:rPr>
              <a:t>ekonomi</a:t>
            </a:r>
            <a:r>
              <a:rPr lang="en-ID" sz="2400" dirty="0">
                <a:sym typeface="Wingdings" panose="05000000000000000000" pitchFamily="2" charset="2"/>
              </a:rPr>
              <a:t>: </a:t>
            </a:r>
            <a:r>
              <a:rPr lang="en-ID" sz="2400" dirty="0" err="1">
                <a:sym typeface="Wingdings" panose="05000000000000000000" pitchFamily="2" charset="2"/>
              </a:rPr>
              <a:t>peningkatan</a:t>
            </a:r>
            <a:r>
              <a:rPr lang="en-ID" sz="2400" dirty="0">
                <a:sym typeface="Wingdings" panose="05000000000000000000" pitchFamily="2" charset="2"/>
              </a:rPr>
              <a:t> </a:t>
            </a:r>
            <a:r>
              <a:rPr lang="en-ID" sz="2400" dirty="0" err="1">
                <a:sym typeface="Wingdings" panose="05000000000000000000" pitchFamily="2" charset="2"/>
              </a:rPr>
              <a:t>hubungan</a:t>
            </a:r>
            <a:r>
              <a:rPr lang="en-ID" sz="2400" dirty="0">
                <a:sym typeface="Wingdings" panose="05000000000000000000" pitchFamily="2" charset="2"/>
              </a:rPr>
              <a:t> </a:t>
            </a:r>
            <a:r>
              <a:rPr lang="en-ID" sz="2400" dirty="0" err="1">
                <a:sym typeface="Wingdings" panose="05000000000000000000" pitchFamily="2" charset="2"/>
              </a:rPr>
              <a:t>sosial</a:t>
            </a:r>
            <a:r>
              <a:rPr lang="en-ID" sz="2400" dirty="0">
                <a:sym typeface="Wingdings" panose="05000000000000000000" pitchFamily="2" charset="2"/>
              </a:rPr>
              <a:t> dan </a:t>
            </a:r>
            <a:r>
              <a:rPr lang="en-ID" sz="2400" dirty="0" err="1">
                <a:sym typeface="Wingdings" panose="05000000000000000000" pitchFamily="2" charset="2"/>
              </a:rPr>
              <a:t>mendorong</a:t>
            </a:r>
            <a:r>
              <a:rPr lang="en-ID" sz="2400" dirty="0">
                <a:sym typeface="Wingdings" panose="05000000000000000000" pitchFamily="2" charset="2"/>
              </a:rPr>
              <a:t> </a:t>
            </a:r>
            <a:r>
              <a:rPr lang="en-ID" sz="2400" dirty="0" err="1">
                <a:sym typeface="Wingdings" panose="05000000000000000000" pitchFamily="2" charset="2"/>
              </a:rPr>
              <a:t>perekonomian</a:t>
            </a:r>
            <a:r>
              <a:rPr lang="en-ID" sz="2400" dirty="0">
                <a:sym typeface="Wingdings" panose="05000000000000000000" pitchFamily="2" charset="2"/>
              </a:rPr>
              <a:t> </a:t>
            </a:r>
            <a:r>
              <a:rPr lang="en-ID" sz="2400" dirty="0" err="1">
                <a:sym typeface="Wingdings" panose="05000000000000000000" pitchFamily="2" charset="2"/>
              </a:rPr>
              <a:t>sekitarnya</a:t>
            </a:r>
            <a:r>
              <a:rPr lang="en-ID" sz="2400" dirty="0">
                <a:sym typeface="Wingdings" panose="05000000000000000000" pitchFamily="2" charset="2"/>
              </a:rPr>
              <a:t>.</a:t>
            </a:r>
            <a:endParaRPr lang="en-US" sz="2400" dirty="0">
              <a:sym typeface="Wingdings" panose="05000000000000000000" pitchFamily="2" charset="2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9CBC49-EB4E-973E-D938-72040B5838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754" y="-17257"/>
            <a:ext cx="12254754" cy="7680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FCE6E4B-844B-6B95-8D64-9FC7C7F66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5031" y="169569"/>
            <a:ext cx="715118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PEMBERDAYAAN KELEMBAGAAN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D1D6A4-6EE0-F8AE-914E-288BA90797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33" r="4229"/>
          <a:stretch/>
        </p:blipFill>
        <p:spPr>
          <a:xfrm>
            <a:off x="5626100" y="1682487"/>
            <a:ext cx="6273800" cy="3772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1832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A4D32-3927-2A4B-9C12-8B816579B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7">
            <a:extLst>
              <a:ext uri="{FF2B5EF4-FFF2-40B4-BE49-F238E27FC236}">
                <a16:creationId xmlns:a16="http://schemas.microsoft.com/office/drawing/2014/main" id="{F8623DD6-72CD-2C03-5917-6B20468D2158}"/>
              </a:ext>
            </a:extLst>
          </p:cNvPr>
          <p:cNvSpPr/>
          <p:nvPr/>
        </p:nvSpPr>
        <p:spPr>
          <a:xfrm rot="16200000">
            <a:off x="7061581" y="1727580"/>
            <a:ext cx="6366680" cy="3894158"/>
          </a:xfrm>
          <a:prstGeom prst="rtTriangle">
            <a:avLst/>
          </a:prstGeom>
          <a:solidFill>
            <a:srgbClr val="DFF1E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4B023-63B0-2AD2-EF67-4ABCE6786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099" y="865754"/>
            <a:ext cx="10998201" cy="561584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id-ID" sz="1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Kemitraan</a:t>
            </a:r>
            <a:r>
              <a:rPr lang="id-ID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berarti kerjasama dengan memanfaatkan kelebihan atau kemampuan masing-masing pihak untuk mencapai tujuan bersama</a:t>
            </a: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r>
              <a:rPr lang="id-ID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Tujuan bermitra secara ekonomi adalah untuk </a:t>
            </a:r>
            <a:r>
              <a:rPr lang="id-ID" sz="1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menangkap manfaat dari adanya skala usaha ekonomi</a:t>
            </a:r>
            <a:r>
              <a:rPr lang="id-ID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yang dihasilkan oleh usaha berkelompok</a:t>
            </a:r>
            <a:endParaRPr lang="en-US" sz="18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r>
              <a:rPr lang="id-ID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Skala usaha ekonomi ditunjukkan oleh </a:t>
            </a:r>
            <a:r>
              <a:rPr lang="id-ID" sz="1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semakin rendahnya biaya produksi seiring dengan semakin banyak output</a:t>
            </a:r>
            <a:r>
              <a:rPr lang="en-US" sz="1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(</a:t>
            </a:r>
            <a:r>
              <a:rPr lang="en-US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spt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: </a:t>
            </a:r>
            <a:r>
              <a:rPr lang="en-US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pembelian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pupuk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&amp; </a:t>
            </a:r>
            <a:r>
              <a:rPr lang="en-US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pakan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secara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bersama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) </a:t>
            </a:r>
            <a:r>
              <a:rPr lang="id-ID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Hal ini berarti proses transaksi dilakukan oleh dan melalui organisasi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  <a:r>
              <a:rPr lang="id-ID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lang="en-US" sz="2400" dirty="0">
              <a:sym typeface="Wingdings" panose="05000000000000000000" pitchFamily="2" charset="2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DF6430-C83E-7789-0C55-034EF491DC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754" y="-17257"/>
            <a:ext cx="12254754" cy="7680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7649D20-ED6C-294A-71FB-61474DC8F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5031" y="169569"/>
            <a:ext cx="715118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PENGEMBANGAN JARINGAN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EA90B44-E7F1-C3AE-210E-A04E5AD41B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30" y="3111500"/>
            <a:ext cx="10127786" cy="35769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887238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4EB3E-0DFD-1AFA-33FF-A5B57ADC2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7">
            <a:extLst>
              <a:ext uri="{FF2B5EF4-FFF2-40B4-BE49-F238E27FC236}">
                <a16:creationId xmlns:a16="http://schemas.microsoft.com/office/drawing/2014/main" id="{969CD30D-E67D-C5AB-234A-6E3DB15C9F8D}"/>
              </a:ext>
            </a:extLst>
          </p:cNvPr>
          <p:cNvSpPr/>
          <p:nvPr/>
        </p:nvSpPr>
        <p:spPr>
          <a:xfrm rot="16200000">
            <a:off x="7061581" y="1727580"/>
            <a:ext cx="6366680" cy="3894158"/>
          </a:xfrm>
          <a:prstGeom prst="rtTriangle">
            <a:avLst/>
          </a:prstGeom>
          <a:solidFill>
            <a:srgbClr val="DFF1E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8F1BFF-2D82-76CF-42B5-3B7142678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754" y="-17257"/>
            <a:ext cx="12254754" cy="7680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186DD98-326D-A9BD-4C89-FF4F72C592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5031" y="169569"/>
            <a:ext cx="715118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PENINGKATAN DAYA SAING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B97186C-330B-80DF-8F7A-3612F75E1C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5731" y="750839"/>
            <a:ext cx="7944369" cy="610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2851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754</TotalTime>
  <Words>1495</Words>
  <Application>Microsoft Office PowerPoint</Application>
  <PresentationFormat>Widescreen</PresentationFormat>
  <Paragraphs>237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7" baseType="lpstr">
      <vt:lpstr>Adobe Gothic Std B</vt:lpstr>
      <vt:lpstr>Arial</vt:lpstr>
      <vt:lpstr>Arial MT</vt:lpstr>
      <vt:lpstr>Arial Narrow</vt:lpstr>
      <vt:lpstr>Book Antiqua</vt:lpstr>
      <vt:lpstr>Calibri</vt:lpstr>
      <vt:lpstr>Calibri Light</vt:lpstr>
      <vt:lpstr>Century Gothic</vt:lpstr>
      <vt:lpstr>Comic Sans MS</vt:lpstr>
      <vt:lpstr>Symbol</vt:lpstr>
      <vt:lpstr>Times New Roman</vt:lpstr>
      <vt:lpstr>Verdana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Agus Supriadi</dc:creator>
  <cp:lastModifiedBy>Agus Supriadi</cp:lastModifiedBy>
  <cp:revision>24</cp:revision>
  <dcterms:created xsi:type="dcterms:W3CDTF">2025-03-06T06:40:22Z</dcterms:created>
  <dcterms:modified xsi:type="dcterms:W3CDTF">2025-03-18T01:50:43Z</dcterms:modified>
</cp:coreProperties>
</file>